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73" r:id="rId3"/>
  </p:sldMasterIdLst>
  <p:notesMasterIdLst>
    <p:notesMasterId r:id="rId37"/>
  </p:notesMasterIdLst>
  <p:handoutMasterIdLst>
    <p:handoutMasterId r:id="rId38"/>
  </p:handoutMasterIdLst>
  <p:sldIdLst>
    <p:sldId id="2170" r:id="rId4"/>
    <p:sldId id="256" r:id="rId5"/>
    <p:sldId id="2173" r:id="rId6"/>
    <p:sldId id="2171" r:id="rId7"/>
    <p:sldId id="2190" r:id="rId8"/>
    <p:sldId id="2174" r:id="rId9"/>
    <p:sldId id="2175" r:id="rId10"/>
    <p:sldId id="2176" r:id="rId11"/>
    <p:sldId id="2177" r:id="rId12"/>
    <p:sldId id="2178" r:id="rId13"/>
    <p:sldId id="2191" r:id="rId14"/>
    <p:sldId id="2179" r:id="rId15"/>
    <p:sldId id="2180" r:id="rId16"/>
    <p:sldId id="2188" r:id="rId17"/>
    <p:sldId id="2192" r:id="rId18"/>
    <p:sldId id="2181" r:id="rId19"/>
    <p:sldId id="2182" r:id="rId20"/>
    <p:sldId id="2184" r:id="rId21"/>
    <p:sldId id="2183" r:id="rId22"/>
    <p:sldId id="2185" r:id="rId23"/>
    <p:sldId id="2187" r:id="rId24"/>
    <p:sldId id="2189" r:id="rId25"/>
    <p:sldId id="2193" r:id="rId26"/>
    <p:sldId id="2195" r:id="rId27"/>
    <p:sldId id="2201" r:id="rId28"/>
    <p:sldId id="2196" r:id="rId29"/>
    <p:sldId id="2194" r:id="rId30"/>
    <p:sldId id="2197" r:id="rId31"/>
    <p:sldId id="2186" r:id="rId32"/>
    <p:sldId id="2198" r:id="rId33"/>
    <p:sldId id="2200" r:id="rId34"/>
    <p:sldId id="2199" r:id="rId35"/>
    <p:sldId id="2169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巨鹏" initials="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E08"/>
    <a:srgbClr val="005B30"/>
    <a:srgbClr val="ECFFF4"/>
    <a:srgbClr val="E6E6E6"/>
    <a:srgbClr val="CBCED6"/>
    <a:srgbClr val="009A44"/>
    <a:srgbClr val="0A308F"/>
    <a:srgbClr val="DA308F"/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6409" autoAdjust="0"/>
  </p:normalViewPr>
  <p:slideViewPr>
    <p:cSldViewPr snapToGrid="0" showGuides="1">
      <p:cViewPr varScale="1">
        <p:scale>
          <a:sx n="55" d="100"/>
          <a:sy n="55" d="100"/>
        </p:scale>
        <p:origin x="588" y="60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5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gs" Target="tags/tag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8%AF%AF%E8%AF%8A%E7%8E%87&amp;zhida_source=entity&amp;is_preview=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6%8E%A9%E7%A0%81&amp;zhida_source=entity&amp;is_preview=1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ida.zhihu.com/search?q=%E5%83%8F%E7%B4%A0%E8%81%9A%E7%B1%BB&amp;zhida_source=entity&amp;is_preview=1" TargetMode="External"/><Relationship Id="rId4" Type="http://schemas.openxmlformats.org/officeDocument/2006/relationships/hyperlink" Target="https://zhida.zhihu.com/search?q=motivation&amp;zhida_source=entity&amp;is_preview=1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ruc.edu.cn/jsky/szdw/ajxjgcx/jjxxglx1/js_5/f845c9ab3cb7419e8d7785f6771d7fbf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elkcollegeofbusiness.charlotte.edu/dzhang15/" TargetMode="External"/><Relationship Id="rId4" Type="http://schemas.openxmlformats.org/officeDocument/2006/relationships/hyperlink" Target="https://belkcollege.charlotte.edu/directory/dongsong-zha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93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⋅∙小的是加重运算符</a:t>
            </a:r>
            <a:r>
              <a:rPr lang="en-US" altLang="zh-CN" b="0" dirty="0"/>
              <a:t>\bullet</a:t>
            </a:r>
            <a:r>
              <a:rPr lang="zh-CN" altLang="en-US" b="0" dirty="0"/>
              <a:t>，大的是点乘符号</a:t>
            </a:r>
            <a:r>
              <a:rPr lang="en-US" altLang="zh-CN" b="0" dirty="0"/>
              <a:t>\</a:t>
            </a:r>
            <a:r>
              <a:rPr lang="en-US" altLang="zh-CN" b="0" dirty="0" err="1"/>
              <a:t>cdot</a:t>
            </a:r>
            <a:r>
              <a:rPr lang="zh-CN" altLang="en-US" b="0" dirty="0"/>
              <a:t>，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结果是一个标量（即一个数值），而不是向量或矩阵、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】</a:t>
            </a:r>
          </a:p>
          <a:p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刚刚的超图是基于一种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构建的，现在把一个频道上所有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的特征做个加权求和！（一共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个））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36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64</a:t>
            </a:r>
            <a:r>
              <a:rPr lang="zh-CN" altLang="en-US" dirty="0"/>
              <a:t>维初始表征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Profile 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概述，扼要介绍。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Description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个人资料，个人简介；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公众注意力；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Side View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（人头部的）侧面（像），侧影。没有使用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图嵌入 一种将图结构转换为低维向量的方法，以便在欧氏空间中进行图数据的分析和可视化。常见的图嵌入方法包括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Node2Vec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LINE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DeepWalk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等。</a:t>
            </a:r>
            <a:endParaRPr lang="en-US" altLang="zh-CN" b="0" i="0" dirty="0">
              <a:solidFill>
                <a:srgbClr val="71777D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71777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直接相加，是否妥当？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怎么卷积后的嵌入维度与卷积层数相关？即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矩阵的层数！经验设定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为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0.5</a:t>
            </a:r>
            <a:endParaRPr lang="en-US" altLang="zh-CN" b="1" i="0" dirty="0">
              <a:solidFill>
                <a:srgbClr val="71777D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余弦相似度衡量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对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的兴趣程度</a:t>
            </a:r>
            <a:endParaRPr lang="en-US" altLang="zh-CN" b="0" i="0" dirty="0">
              <a:solidFill>
                <a:srgbClr val="71777D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衡量候选频道</a:t>
            </a:r>
            <a:r>
              <a:rPr lang="en-US" altLang="zh-CN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CN" altLang="en-US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的嵌入与观众交互过的前几个频道间的相似性</a:t>
            </a:r>
            <a:endParaRPr lang="en-US" altLang="zh-CN" b="0" i="0" dirty="0">
              <a:solidFill>
                <a:srgbClr val="71777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1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-apple-system"/>
              </a:rPr>
              <a:t>作用于</a:t>
            </a:r>
            <a:r>
              <a:rPr lang="zh-CN" altLang="en-US" b="1" i="0" dirty="0">
                <a:effectLst/>
                <a:latin typeface="-apple-system"/>
              </a:rPr>
              <a:t>训练数据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zh-CN" altLang="en-US" b="0" i="0" dirty="0">
                <a:effectLst/>
                <a:latin typeface="-apple-system"/>
              </a:rPr>
              <a:t>归一化（</a:t>
            </a:r>
            <a:r>
              <a:rPr lang="en-US" altLang="zh-CN" b="0" i="0" dirty="0">
                <a:effectLst/>
                <a:latin typeface="-apple-system"/>
              </a:rPr>
              <a:t>Normalization</a:t>
            </a:r>
            <a:r>
              <a:rPr lang="zh-CN" altLang="en-US" b="0" i="0" dirty="0">
                <a:effectLst/>
                <a:latin typeface="-apple-system"/>
              </a:rPr>
              <a:t>）：将一列数据变化到某个固定区间（范围）中（涉及距离计算，容易受较大值影响；梯度下降最优化，加快梯度下降的求解速度， 提升模型的收敛速度）</a:t>
            </a: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-apple-system"/>
              </a:rPr>
              <a:t>标准化（</a:t>
            </a:r>
            <a:r>
              <a:rPr lang="en-US" altLang="zh-CN" b="0" i="0" dirty="0">
                <a:effectLst/>
                <a:latin typeface="-apple-system"/>
              </a:rPr>
              <a:t>Standardization</a:t>
            </a:r>
            <a:r>
              <a:rPr lang="zh-CN" altLang="en-US" b="0" i="0" dirty="0">
                <a:effectLst/>
                <a:latin typeface="-apple-system"/>
              </a:rPr>
              <a:t>）：</a:t>
            </a:r>
            <a:r>
              <a:rPr lang="en-US" altLang="zh-CN" b="0" i="0" dirty="0">
                <a:effectLst/>
                <a:latin typeface="-apple-system"/>
              </a:rPr>
              <a:t> </a:t>
            </a:r>
            <a:r>
              <a:rPr lang="zh-CN" altLang="en-US" b="0" i="0" dirty="0">
                <a:effectLst/>
                <a:latin typeface="-apple-system"/>
              </a:rPr>
              <a:t>将数据变换为均值为</a:t>
            </a:r>
            <a:r>
              <a:rPr lang="en-US" altLang="zh-CN" b="0" i="0" dirty="0">
                <a:effectLst/>
                <a:latin typeface="-apple-system"/>
              </a:rPr>
              <a:t>0</a:t>
            </a:r>
            <a:r>
              <a:rPr lang="zh-CN" altLang="en-US" b="0" i="0" dirty="0">
                <a:effectLst/>
                <a:latin typeface="-apple-system"/>
              </a:rPr>
              <a:t>，标准差为</a:t>
            </a:r>
            <a:r>
              <a:rPr lang="en-US" altLang="zh-CN" b="0" i="0" dirty="0">
                <a:effectLst/>
                <a:latin typeface="-apple-system"/>
              </a:rPr>
              <a:t>1</a:t>
            </a:r>
            <a:r>
              <a:rPr lang="zh-CN" altLang="en-US" b="0" i="0" dirty="0">
                <a:effectLst/>
                <a:latin typeface="-apple-system"/>
              </a:rPr>
              <a:t>的分布。（批标准化和标准化的不同在于， 计算过程中，批标准化只会选取一小批数据先</a:t>
            </a:r>
            <a:r>
              <a:rPr lang="zh-CN" altLang="en-US" dirty="0"/>
              <a:t>缩放与平移</a:t>
            </a:r>
            <a:r>
              <a:rPr lang="zh-CN" altLang="en-US" b="0" i="0" dirty="0">
                <a:effectLst/>
                <a:latin typeface="-apple-system"/>
              </a:rPr>
              <a:t>然后训练参数， 而标准化则会选取所有的数据进行计算）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如果对处理后的数据范围有严格要求，使用归一化。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如果数据不稳定，存在极端的最大最小值，建议使用标准化。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使用距离度量相似性或者使用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PCA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技术进行降维的时候，建议使用标准化。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effectLst/>
                <a:latin typeface="-apple-system"/>
              </a:rPr>
              <a:t>作用于</a:t>
            </a:r>
            <a:r>
              <a:rPr lang="zh-CN" altLang="en-US" b="1" i="0" dirty="0">
                <a:effectLst/>
                <a:latin typeface="-apple-system"/>
              </a:rPr>
              <a:t>目标函数</a:t>
            </a:r>
            <a:r>
              <a:rPr lang="zh-CN" altLang="en-US" b="0" i="0" dirty="0">
                <a:effectLst/>
                <a:latin typeface="-apple-system"/>
              </a:rPr>
              <a:t>：</a:t>
            </a: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effectLst/>
                <a:latin typeface="-apple-system"/>
              </a:rPr>
              <a:t>正则化（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regularization</a:t>
            </a:r>
            <a:r>
              <a:rPr lang="zh-CN" altLang="en-US" b="0" i="0" dirty="0">
                <a:effectLst/>
                <a:latin typeface="-apple-system"/>
              </a:rPr>
              <a:t>）：防止过拟合，进而增强泛化能力</a:t>
            </a: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effectLst/>
                <a:latin typeface="-apple-system"/>
              </a:rPr>
              <a:t>将</a:t>
            </a:r>
            <a:r>
              <a:rPr lang="en-US" altLang="zh-CN" b="0" i="0" dirty="0">
                <a:effectLst/>
                <a:latin typeface="-apple-system"/>
              </a:rPr>
              <a:t>λ </a:t>
            </a:r>
            <a:r>
              <a:rPr lang="zh-CN" altLang="en-US" b="0" i="0" dirty="0">
                <a:effectLst/>
                <a:latin typeface="-apple-system"/>
              </a:rPr>
              <a:t>正则化系数设置大一些，使得对参数的限制增强。我们加入的正则项，会在训练过程中自动限制参数过大的现象，从而减少过拟合。</a:t>
            </a: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模型的阶次：一次正则项的优势： 可以降低维度， 比二次正则更稀疏， 但是一次正则有拐点，不是处处可微的，这就给计算带来了难度。</a:t>
            </a:r>
            <a:endParaRPr lang="zh-CN" altLang="en-US" b="0" i="0" dirty="0"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7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75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w.r.t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with respect to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的缩写，意思是关于、谈到、涉及等。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i.e.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id 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est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的缩写，意思是即，换句话说等。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et al. :et alia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（“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and others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；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and co-workers”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）的缩写，意思是：其他人、等人。通常在列文献作者时使用，把主要作者列出后，其他作者放在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et al.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e.g.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exempli gratia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的缩写，意思是列，例如。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etc.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etcetera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的缩写，意思是等等，等物。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75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第一项真假为是否预测正确；第二项正负为预测标签。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在正负样本分布极不均衡的情况下，准确率可能会产生误导，因为模型可能仅仅通过预测所有样本为负例就能获得较高的准确率。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FPR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的值等于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1-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特异性。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特异性（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Specificity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）是指在所有实际为负例的样本中，模型正确地预测为负例的样本比例，其衡量的是模型对负例样本的判断能力。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假阳性率（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False Positive Rate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FPR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）是指在所有实际为负例的样本中，模型错误地预测为正例的样本比例。假阳性率可以理解为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所有阴性群体中被检测出来阳性的比率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zh-CN" altLang="en-US" b="1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误诊率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)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，因此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FPR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越接近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</a:rPr>
              <a:t>0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越好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01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都可以通过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掩码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masking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）来控制某些位置不被其他位置关注。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Cross 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中，将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的向量用作键和值向量，而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的向量用作查询向量。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在诸如序列到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</a:rPr>
              <a:t>序列模型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（如机器翻译）中很常见，其中一个序列需要“关注”另一个序列。</a:t>
            </a:r>
            <a:r>
              <a:rPr lang="zh-CN" altLang="en-US" sz="12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让解码器从编码器中选取最有利的信息进行解码</a:t>
            </a:r>
            <a:endParaRPr lang="en-US" altLang="zh-CN" sz="120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在计算解码器每个时间步的上下文向量时，预测一个对齐位置（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-apple-system"/>
              </a:rPr>
              <a:t>aligned position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）来确定上下文窗口的位置，然后只在该窗口内计算对齐权重和上下文向量。；但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Global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用得多：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Local Attention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当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encoder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不长时，计算量并没有减少；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</a:rPr>
              <a:t>位置向量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 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pt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 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的预测并不非常准确，直接影响到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Local Attention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的准确率</a:t>
            </a:r>
            <a:endParaRPr lang="en-US" altLang="zh-CN" b="0" i="0" dirty="0">
              <a:solidFill>
                <a:srgbClr val="05073B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传统的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Attention Mechanism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就是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Soft Attention,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即通过确定性的得分计算来得到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attended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之后的编码隐状态。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Soft 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是参数化的（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Parameterization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），因此可导，可以被嵌入到模型中去，直接训练。梯度可以经过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Attention Mechanism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模块，反向传播到模型其他部分。也有称作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TOP-down Attention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在早期的传统机器学习中，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Attention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的学习方法就被分类成了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bottom-up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top-down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两个过程。其基本的</a:t>
            </a:r>
            <a:r>
              <a:rPr lang="en-US" altLang="zh-CN" b="0" i="0" u="none" strike="noStrike" dirty="0">
                <a:solidFill>
                  <a:srgbClr val="09408E"/>
                </a:solidFill>
                <a:effectLst/>
                <a:latin typeface="-apple-system"/>
                <a:hlinkClick r:id="rId4"/>
              </a:rPr>
              <a:t>motivation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就是根据人眼观察世界的原理去除图像中那些不重要、冗余的像素信息。具体方法一般也主要分为两个过程，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bottom-up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top-down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两个过程。 在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bottom-up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过程中，主要应用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5"/>
              </a:rPr>
              <a:t>像素聚类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等方法将某一物体的像素聚类到一起形成很多小区域，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top-down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过程一般根据聚类的结果进行过滤处理，将背景区域排除，从而获得感兴趣的图像区域。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hard attention </a:t>
            </a:r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的两种体现。 一种是 </a:t>
            </a:r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picture crop</a:t>
            </a:r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，直接对一张图进行裁剪。把一些没有用的东西去掉。 这种方式优点是简单暴力，直观。缺点是，不够</a:t>
            </a:r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general</a:t>
            </a:r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，不同图片，问题不太一样，没有明确的标准。 另外是用</a:t>
            </a:r>
            <a:r>
              <a:rPr lang="en-US" altLang="zh-CN" b="0" i="0" dirty="0">
                <a:solidFill>
                  <a:srgbClr val="373A40"/>
                </a:solidFill>
                <a:effectLst/>
                <a:latin typeface="-apple-system"/>
              </a:rPr>
              <a:t>RL</a:t>
            </a:r>
            <a:r>
              <a:rPr lang="zh-CN" altLang="en-US" b="0" i="0" dirty="0">
                <a:solidFill>
                  <a:srgbClr val="373A40"/>
                </a:solidFill>
                <a:effectLst/>
                <a:latin typeface="-apple-system"/>
              </a:rPr>
              <a:t>不断学习，把像素关闭。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52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</a:t>
            </a:r>
            <a:r>
              <a:rPr lang="el-GR" altLang="zh-CN" b="0" i="0" dirty="0">
                <a:solidFill>
                  <a:srgbClr val="4D4D4D"/>
                </a:solidFill>
                <a:effectLst/>
                <a:latin typeface="KaTeX_Main"/>
              </a:rPr>
              <a:t>λ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的取值为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时，意味着结点本身特征的重要性与其邻居的重要性一样，此时有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KaTeX_Main"/>
              </a:rPr>
              <a:t>\tilde{A}=A+ I_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。需要注意的是，</a:t>
            </a:r>
            <a:r>
              <a:rPr lang="el-GR" altLang="zh-CN" b="0" i="0" dirty="0">
                <a:solidFill>
                  <a:srgbClr val="4D4D4D"/>
                </a:solidFill>
                <a:effectLst/>
                <a:latin typeface="KaTeX_Main"/>
              </a:rPr>
              <a:t>λ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本身是一个可以由训练得到的参数，但是为了方便，本文将其取值定为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添加了自连接的邻接矩阵，</a:t>
            </a:r>
            <a:r>
              <a:rPr lang="en-US" altLang="zh-CN" b="0" i="1" dirty="0">
                <a:solidFill>
                  <a:srgbClr val="05073B"/>
                </a:solidFill>
                <a:effectLst/>
                <a:latin typeface="KaTeX_Math"/>
              </a:rPr>
              <a:t>D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KaTeX_Main"/>
              </a:rPr>
              <a:t>~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 是 </a:t>
            </a:r>
            <a:r>
              <a:rPr lang="en-US" altLang="zh-CN" b="0" i="1" dirty="0">
                <a:solidFill>
                  <a:srgbClr val="05073B"/>
                </a:solidFill>
                <a:effectLst/>
                <a:latin typeface="KaTeX_Math"/>
              </a:rPr>
              <a:t>A</a:t>
            </a:r>
            <a:r>
              <a:rPr lang="en-US" altLang="zh-CN" b="0" i="0" dirty="0">
                <a:solidFill>
                  <a:srgbClr val="05073B"/>
                </a:solidFill>
                <a:effectLst/>
                <a:latin typeface="KaTeX_Main"/>
              </a:rPr>
              <a:t>~</a:t>
            </a: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 的度矩阵。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50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超边度矩阵的逆：减少大规模超边的强度</a:t>
            </a:r>
            <a:endParaRPr lang="en-US" altLang="zh-CN" dirty="0"/>
          </a:p>
          <a:p>
            <a:r>
              <a:rPr lang="zh-CN" altLang="en-US" dirty="0"/>
              <a:t>事实上，</a:t>
            </a:r>
            <a:r>
              <a:rPr lang="en-US" altLang="zh-CN" dirty="0"/>
              <a:t>g</a:t>
            </a:r>
            <a:r>
              <a:rPr lang="zh-CN" altLang="en-US" dirty="0"/>
              <a:t>可以理解为拓扑，</a:t>
            </a:r>
            <a:r>
              <a:rPr lang="en-US" altLang="zh-CN" dirty="0"/>
              <a:t>f</a:t>
            </a:r>
            <a:r>
              <a:rPr lang="zh-CN" altLang="en-US" dirty="0"/>
              <a:t>理解为特征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412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社交网络中存在的社区结构、特征关系中的簇结构等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9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余力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教授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经济信息管理系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按教学机构查询 </a:t>
            </a:r>
            <a:r>
              <a:rPr lang="en-US" altLang="zh-CN" dirty="0">
                <a:hlinkClick r:id="rId3"/>
              </a:rPr>
              <a:t>- - </a:t>
            </a:r>
            <a:r>
              <a:rPr lang="zh-CN" altLang="en-US" dirty="0">
                <a:hlinkClick r:id="rId3"/>
              </a:rPr>
              <a:t>中国人民大学信息学院 </a:t>
            </a:r>
            <a:r>
              <a:rPr lang="en-US" altLang="zh-CN" dirty="0">
                <a:hlinkClick r:id="rId3"/>
              </a:rPr>
              <a:t>(ruc.edu.cn)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PingFangSC-Regular"/>
              </a:rPr>
              <a:t>中国人民大学信息学院教授，博士生导师（计算机应用技术），硕士生导师（管理科学与工程、电子信息），大数据分析与智能决策实验室主任，信息系支部书记兼副系主任。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dirty="0" err="1">
                <a:hlinkClick r:id="rId4"/>
              </a:rPr>
              <a:t>Dongsong</a:t>
            </a:r>
            <a:r>
              <a:rPr lang="en-US" altLang="zh-CN" dirty="0">
                <a:hlinkClick r:id="rId4"/>
              </a:rPr>
              <a:t> Zhang (charlotte.edu)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贝尔克商业分析主席，商业信息系统和运营管理杰出教授</a:t>
            </a:r>
            <a:r>
              <a:rPr lang="en-US" altLang="zh-CN" dirty="0" err="1">
                <a:hlinkClick r:id="rId5"/>
              </a:rPr>
              <a:t>Dongsong</a:t>
            </a:r>
            <a:r>
              <a:rPr lang="en-US" altLang="zh-CN" dirty="0">
                <a:hlinkClick r:id="rId5"/>
              </a:rPr>
              <a:t> Zhang | Home (charlotte.edu)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59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平均频次是指特定观看者行为在每个直播频道中发生的平均次数。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846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平均频次是指特定观看者行为在每个直播频道中发生的平均次数。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689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召回算法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协同过滤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：这是一种常用的推荐系统方法，它通过查找与目标用户有相似行为的其他用户（用户基协同过滤）或查找目标用户以前喜欢的项目（项目基协同过滤）来推荐项目。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基于内容的召回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：这种方法根据用户过去的喜好和项目的特征（如类别、标签、描述等）来推荐与用户兴趣相符的项目。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基于向量的召回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：在这种方法中，用户和项目都被表示为向量，召回是基于计算用户向量和项目向量之间的相似度来进行的。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排序算法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逻辑回归（</a:t>
            </a:r>
            <a:r>
              <a:rPr lang="en-US" altLang="zh-CN" b="1" i="0" dirty="0">
                <a:solidFill>
                  <a:srgbClr val="060607"/>
                </a:solidFill>
                <a:effectLst/>
                <a:latin typeface="-apple-system"/>
              </a:rPr>
              <a:t>LR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：这是一个简单的线性模型，用于二分类问题。在推荐系统中，它可以用来预测用户对特定项目的兴趣概率。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梯度提升决策树（</a:t>
            </a:r>
            <a:r>
              <a:rPr lang="en-US" altLang="zh-CN" b="1" i="0" dirty="0">
                <a:solidFill>
                  <a:srgbClr val="060607"/>
                </a:solidFill>
                <a:effectLst/>
                <a:latin typeface="-apple-system"/>
              </a:rPr>
              <a:t>GBDT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：这是一个强大的机器学习模型，它通过组合多个弱预测模型（如决策树）来提高预测性能。在推荐系统中，它可以用于排序问题，通过学习用户和项目的复杂模式来优化排序。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-apple-system"/>
              </a:rPr>
              <a:t>Wide &amp; Deep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：这是一个结合了线性模型（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Wide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部分）和深度模型（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Deep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部分）的推荐系统架构。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Wide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部分捕捉稀疏特征，而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Deep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部分学习特征的低阶和高阶组合。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08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7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我猜测原始数据库就是这样直接记录的：某个用户的流水记录</a:t>
            </a:r>
            <a:endParaRPr lang="en-US" altLang="zh-CN" dirty="0"/>
          </a:p>
          <a:p>
            <a:r>
              <a:rPr lang="zh-CN" altLang="en-US" dirty="0"/>
              <a:t>所以是针对某种行为的图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70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Incidence: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发生率；发生范围；影响程度；入射（角）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Incident:</a:t>
            </a:r>
            <a:r>
              <a:rPr lang="zh-CN" altLang="en-US" dirty="0"/>
              <a:t>事件 事故（政治上，或不愉快不寻常，暴力等）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7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2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4" y="254636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50" y="2332942"/>
            <a:ext cx="8186903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50" y="3234729"/>
            <a:ext cx="8186903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9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solidFill>
            <a:srgbClr val="005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41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  <p:pic>
        <p:nvPicPr>
          <p:cNvPr id="6" name="标志组合-横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19" y="1140542"/>
            <a:ext cx="3247991" cy="7184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0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1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25CFA1-CD9C-40D4-9072-4A1D141DF38D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444627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4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5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1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2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3A63566-0616-46C7-91E5-A3227AE8370C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4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1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2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F840F4-CF74-48A5-8E84-6B0E228B638E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rgbClr val="A13E08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5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7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3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4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C4989-00CD-47AD-BF26-7CF7B246EBD3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1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5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9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7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8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4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5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3DC0CE-24A8-4395-8153-DCB994105520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5"/>
            <a:ext cx="1978619" cy="2798331"/>
          </a:xfrm>
          <a:ln w="19050">
            <a:solidFill>
              <a:srgbClr val="A13E08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09" y="1755641"/>
            <a:ext cx="1978619" cy="2798331"/>
          </a:xfrm>
          <a:ln w="19050">
            <a:solidFill>
              <a:srgbClr val="A13E08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4"/>
            <a:ext cx="1978619" cy="2798331"/>
          </a:xfrm>
          <a:ln w="19050">
            <a:solidFill>
              <a:srgbClr val="A13E08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41" y="1555073"/>
            <a:ext cx="2104801" cy="2976790"/>
          </a:xfrm>
          <a:ln w="19050">
            <a:solidFill>
              <a:srgbClr val="A13E08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101" y="1555073"/>
            <a:ext cx="2104801" cy="2976790"/>
          </a:xfrm>
          <a:ln w="19050">
            <a:solidFill>
              <a:srgbClr val="A13E08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7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6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7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AC4BB31-BAD9-4C55-BA76-FF66D5F9D350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4" y="1825846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4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4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5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1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2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5F70AD-E4F7-4A6D-9719-B9721B1ACFFA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8"/>
            <a:ext cx="12192000" cy="649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6" y="4932366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4"/>
            <a:ext cx="1151587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rgbClr val="009A44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7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2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708535" y="1822326"/>
            <a:ext cx="7728532" cy="3693073"/>
            <a:chOff x="2665485" y="1700404"/>
            <a:chExt cx="7728532" cy="3693073"/>
          </a:xfrm>
        </p:grpSpPr>
        <p:sp>
          <p:nvSpPr>
            <p:cNvPr id="3" name="矩形 2"/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5" name="等腰三角形 4"/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solidFill>
              <a:srgbClr val="A13E08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4" y="2109258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013766" y="3118681"/>
            <a:ext cx="2495095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22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8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9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0A61527-91CF-4C59-B8CE-93133E93B17E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71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8" y="2009984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2" y="2009985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4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5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4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5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F4C69E7-AF78-42E9-B969-8096FA0FAD7B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者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367096" y="2138445"/>
            <a:ext cx="1096705" cy="1096349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pic>
        <p:nvPicPr>
          <p:cNvPr id="14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5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4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25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20" name="文本占位符 24">
            <a:extLst>
              <a:ext uri="{FF2B5EF4-FFF2-40B4-BE49-F238E27FC236}">
                <a16:creationId xmlns:a16="http://schemas.microsoft.com/office/drawing/2014/main" id="{61998233-D0D2-4C12-B9A0-0AFABC3A67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3774" y="2138444"/>
            <a:ext cx="1151587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rgbClr val="009A44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21" name="文本占位符 26">
            <a:extLst>
              <a:ext uri="{FF2B5EF4-FFF2-40B4-BE49-F238E27FC236}">
                <a16:creationId xmlns:a16="http://schemas.microsoft.com/office/drawing/2014/main" id="{C239580E-EBE6-4ADD-8D65-C63A977E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0213" y="2733428"/>
            <a:ext cx="1324447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22" name="文本占位符 34">
            <a:extLst>
              <a:ext uri="{FF2B5EF4-FFF2-40B4-BE49-F238E27FC236}">
                <a16:creationId xmlns:a16="http://schemas.microsoft.com/office/drawing/2014/main" id="{31F2FBAD-A296-41EA-A8EA-3625527632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66226" y="3617765"/>
            <a:ext cx="2399135" cy="774571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单位：</a:t>
            </a:r>
            <a:endParaRPr lang="en-US" altLang="zh-CN" dirty="0"/>
          </a:p>
          <a:p>
            <a:pPr lvl="0"/>
            <a:r>
              <a:rPr lang="zh-CN" altLang="en-US" dirty="0"/>
              <a:t>研究方向：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9FE8D0-8B04-47C4-BA65-DDCE2277A3C7}"/>
              </a:ext>
            </a:extLst>
          </p:cNvPr>
          <p:cNvGrpSpPr/>
          <p:nvPr userDrawn="1"/>
        </p:nvGrpSpPr>
        <p:grpSpPr>
          <a:xfrm>
            <a:off x="1006736" y="1822192"/>
            <a:ext cx="3110936" cy="3851933"/>
            <a:chOff x="2665485" y="1700404"/>
            <a:chExt cx="7728538" cy="369307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EF0579-EF46-4F56-9C8A-DEFAB6B0DDB9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8A506EEC-A44A-4CED-9972-9AD22C43C071}"/>
                </a:ext>
              </a:extLst>
            </p:cNvPr>
            <p:cNvSpPr/>
            <p:nvPr userDrawn="1"/>
          </p:nvSpPr>
          <p:spPr>
            <a:xfrm rot="5400000" flipV="1">
              <a:off x="9793105" y="1426076"/>
              <a:ext cx="326589" cy="875246"/>
            </a:xfrm>
            <a:prstGeom prst="triangle">
              <a:avLst>
                <a:gd name="adj" fmla="val 0"/>
              </a:avLst>
            </a:prstGeom>
            <a:solidFill>
              <a:srgbClr val="A13E08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CCC3C3C-3D1B-448A-8FC1-64AF4A82C11E}"/>
              </a:ext>
            </a:extLst>
          </p:cNvPr>
          <p:cNvCxnSpPr/>
          <p:nvPr userDrawn="1"/>
        </p:nvCxnSpPr>
        <p:spPr>
          <a:xfrm>
            <a:off x="1366226" y="3356852"/>
            <a:ext cx="2495095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图片占位符 16">
            <a:extLst>
              <a:ext uri="{FF2B5EF4-FFF2-40B4-BE49-F238E27FC236}">
                <a16:creationId xmlns:a16="http://schemas.microsoft.com/office/drawing/2014/main" id="{D6B90005-9911-42F4-B919-CC3845ACAC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16537" y="2138445"/>
            <a:ext cx="1096705" cy="1096349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文本占位符 24">
            <a:extLst>
              <a:ext uri="{FF2B5EF4-FFF2-40B4-BE49-F238E27FC236}">
                <a16:creationId xmlns:a16="http://schemas.microsoft.com/office/drawing/2014/main" id="{408F1F75-5A21-4E2D-957E-C7BE3C6491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3215" y="2138444"/>
            <a:ext cx="1151587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rgbClr val="009A44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40" name="文本占位符 26">
            <a:extLst>
              <a:ext uri="{FF2B5EF4-FFF2-40B4-BE49-F238E27FC236}">
                <a16:creationId xmlns:a16="http://schemas.microsoft.com/office/drawing/2014/main" id="{71016624-8D78-4E0D-B5EA-3AE1B4BE00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9654" y="2733428"/>
            <a:ext cx="1324447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41" name="文本占位符 34">
            <a:extLst>
              <a:ext uri="{FF2B5EF4-FFF2-40B4-BE49-F238E27FC236}">
                <a16:creationId xmlns:a16="http://schemas.microsoft.com/office/drawing/2014/main" id="{53BC8925-3BC1-40BB-8F5B-96461B98A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5667" y="3617765"/>
            <a:ext cx="2399135" cy="774571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defRPr lang="zh-CN" altLang="en-US" sz="1800" dirty="0"/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单位：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研究方向：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EF9694C-3AFC-41EA-8FA5-7C6EE7B7093B}"/>
              </a:ext>
            </a:extLst>
          </p:cNvPr>
          <p:cNvGrpSpPr/>
          <p:nvPr userDrawn="1"/>
        </p:nvGrpSpPr>
        <p:grpSpPr>
          <a:xfrm>
            <a:off x="4456177" y="1822192"/>
            <a:ext cx="3110936" cy="3851933"/>
            <a:chOff x="2665485" y="1700404"/>
            <a:chExt cx="7728538" cy="369307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76D89E0-BEE4-4765-B91F-0AFA99CB6333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10E9732B-5C96-44AE-A5B0-10C22FC611CB}"/>
                </a:ext>
              </a:extLst>
            </p:cNvPr>
            <p:cNvSpPr/>
            <p:nvPr userDrawn="1"/>
          </p:nvSpPr>
          <p:spPr>
            <a:xfrm rot="5400000" flipV="1">
              <a:off x="9793105" y="1426076"/>
              <a:ext cx="326589" cy="875246"/>
            </a:xfrm>
            <a:prstGeom prst="triangle">
              <a:avLst>
                <a:gd name="adj" fmla="val 0"/>
              </a:avLst>
            </a:prstGeom>
            <a:solidFill>
              <a:srgbClr val="A13E08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F224F2-D525-4D11-909C-0CBDEE680558}"/>
              </a:ext>
            </a:extLst>
          </p:cNvPr>
          <p:cNvCxnSpPr/>
          <p:nvPr userDrawn="1"/>
        </p:nvCxnSpPr>
        <p:spPr>
          <a:xfrm>
            <a:off x="4815667" y="3356852"/>
            <a:ext cx="2495095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图片占位符 16">
            <a:extLst>
              <a:ext uri="{FF2B5EF4-FFF2-40B4-BE49-F238E27FC236}">
                <a16:creationId xmlns:a16="http://schemas.microsoft.com/office/drawing/2014/main" id="{339B1B9F-7E61-4305-B306-61A97168A00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77139" y="2138445"/>
            <a:ext cx="1096705" cy="1096349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文本占位符 24">
            <a:extLst>
              <a:ext uri="{FF2B5EF4-FFF2-40B4-BE49-F238E27FC236}">
                <a16:creationId xmlns:a16="http://schemas.microsoft.com/office/drawing/2014/main" id="{25BD8C1E-9B8D-484C-A7ED-99B6B8963B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23817" y="2138444"/>
            <a:ext cx="1151587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rgbClr val="009A44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48" name="文本占位符 26">
            <a:extLst>
              <a:ext uri="{FF2B5EF4-FFF2-40B4-BE49-F238E27FC236}">
                <a16:creationId xmlns:a16="http://schemas.microsoft.com/office/drawing/2014/main" id="{958A6462-E0C1-4A09-B73F-FE7F61351B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0256" y="2733428"/>
            <a:ext cx="1324447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49" name="文本占位符 34">
            <a:extLst>
              <a:ext uri="{FF2B5EF4-FFF2-40B4-BE49-F238E27FC236}">
                <a16:creationId xmlns:a16="http://schemas.microsoft.com/office/drawing/2014/main" id="{672B470A-111E-4E90-B033-88A004C008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6269" y="3617765"/>
            <a:ext cx="2399135" cy="774571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defRPr lang="zh-CN" altLang="en-US" sz="1800" dirty="0"/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单位：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buNone/>
            </a:pPr>
            <a:r>
              <a:rPr lang="zh-CN" altLang="en-US" dirty="0"/>
              <a:t>研究方向：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E8C78D5-571E-4776-9038-870677E469B9}"/>
              </a:ext>
            </a:extLst>
          </p:cNvPr>
          <p:cNvGrpSpPr/>
          <p:nvPr userDrawn="1"/>
        </p:nvGrpSpPr>
        <p:grpSpPr>
          <a:xfrm>
            <a:off x="7916779" y="1822192"/>
            <a:ext cx="3110936" cy="3851933"/>
            <a:chOff x="2665485" y="1700404"/>
            <a:chExt cx="7728538" cy="369307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1F447B9-AA18-40B3-A6ED-EFCAEBE14383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48987B8A-6A5A-44E6-A973-46E398738DD1}"/>
                </a:ext>
              </a:extLst>
            </p:cNvPr>
            <p:cNvSpPr/>
            <p:nvPr userDrawn="1"/>
          </p:nvSpPr>
          <p:spPr>
            <a:xfrm rot="5400000" flipV="1">
              <a:off x="9793105" y="1426076"/>
              <a:ext cx="326589" cy="875246"/>
            </a:xfrm>
            <a:prstGeom prst="triangle">
              <a:avLst>
                <a:gd name="adj" fmla="val 0"/>
              </a:avLst>
            </a:prstGeom>
            <a:solidFill>
              <a:srgbClr val="A13E08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B738DCA-BB14-4EB0-93D1-D5F61CAF0813}"/>
              </a:ext>
            </a:extLst>
          </p:cNvPr>
          <p:cNvCxnSpPr/>
          <p:nvPr userDrawn="1"/>
        </p:nvCxnSpPr>
        <p:spPr>
          <a:xfrm>
            <a:off x="8276269" y="3356852"/>
            <a:ext cx="2495095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639BDD3-59D2-43AD-BD59-18CAAF546D2C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589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2"/>
            <a:ext cx="12192000" cy="536510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2"/>
            <a:ext cx="12192000" cy="114046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3" y="307332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4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61" y="2028116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61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6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61" y="3329663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61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3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61" y="4712490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61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90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7" y="2023634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4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7" y="3332188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8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7" y="4711255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5"/>
            <a:ext cx="719243" cy="761929"/>
          </a:xfrm>
          <a:solidFill>
            <a:srgbClr val="A13E08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校名-白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11972" y="487837"/>
            <a:ext cx="2006928" cy="5118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5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A13E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5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A13E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3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4"/>
            <a:ext cx="4803139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A13E0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5" y="2174952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1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5B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7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1" y="2059349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9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50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8" y="3186117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7" y="3198170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8" y="3183102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7" y="3195156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2" y="3189129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2" y="3189129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5" y="3195154"/>
            <a:ext cx="12051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5" y="3195154"/>
            <a:ext cx="12051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40" y="5410008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3" y="3273504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2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 panose="02000000000000000000"/>
            </a:endParaRPr>
          </a:p>
        </p:txBody>
      </p:sp>
      <p:pic>
        <p:nvPicPr>
          <p:cNvPr id="42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46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51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52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401F7CC-C57A-4B3F-9AD5-673F22DEB029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1" y="1959200"/>
            <a:ext cx="6136671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A13E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A13E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A13E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5B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 panose="02000000000000000000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40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27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28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33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75" y="360365"/>
            <a:ext cx="744532" cy="702271"/>
          </a:xfrm>
          <a:prstGeom prst="rect">
            <a:avLst/>
          </a:prstGeom>
        </p:spPr>
      </p:pic>
      <p:pic>
        <p:nvPicPr>
          <p:cNvPr id="34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66B46DD-B294-4A51-BBDA-5C688CDB95FD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模板曾参与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1" y="2482545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7" y="2517886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届高校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设计大赛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80" y="4824919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1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1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8" y="716939"/>
            <a:ext cx="8824687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1" y="2971889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9" y="2971889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1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rgbClr val="ECFFF4">
                  <a:alpha val="92941"/>
                </a:srgb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5" name="矩形 54"/>
          <p:cNvSpPr/>
          <p:nvPr userDrawn="1"/>
        </p:nvSpPr>
        <p:spPr>
          <a:xfrm>
            <a:off x="0" y="2"/>
            <a:ext cx="12192000" cy="114046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2" y="715441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8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rgbClr val="FF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3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2" y="2029878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rgbClr val="FF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3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3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rgbClr val="FF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8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2" y="3914763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rgbClr val="FF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8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pic>
        <p:nvPicPr>
          <p:cNvPr id="26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27" name="校名-白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487837"/>
            <a:ext cx="2006928" cy="511868"/>
          </a:xfrm>
          <a:prstGeom prst="rect">
            <a:avLst/>
          </a:prstGeom>
        </p:spPr>
      </p:pic>
      <p:pic>
        <p:nvPicPr>
          <p:cNvPr id="28" name="校名-白-英文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22985"/>
            <a:ext cx="12192000" cy="5382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北理校徽-浮雕版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07" y="-202329"/>
            <a:ext cx="7492888" cy="730529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5" name="矩形 54"/>
          <p:cNvSpPr/>
          <p:nvPr userDrawn="1"/>
        </p:nvSpPr>
        <p:spPr>
          <a:xfrm>
            <a:off x="0" y="-10165"/>
            <a:ext cx="12192000" cy="114046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3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rgbClr val="C0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7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rgbClr val="A13E08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2" y="715441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pic>
        <p:nvPicPr>
          <p:cNvPr id="50" name="校训-白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51" name="校名-白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487837"/>
            <a:ext cx="2006928" cy="511868"/>
          </a:xfrm>
          <a:prstGeom prst="rect">
            <a:avLst/>
          </a:prstGeom>
        </p:spPr>
      </p:pic>
      <p:pic>
        <p:nvPicPr>
          <p:cNvPr id="52" name="校名-白-英文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2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4" y="254636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8000" kern="1200">
                <a:gradFill>
                  <a:gsLst>
                    <a:gs pos="0">
                      <a:srgbClr val="C00000"/>
                    </a:gs>
                    <a:gs pos="100000">
                      <a:schemeClr val="accent3">
                        <a:lumMod val="10000"/>
                        <a:lumOff val="9000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rPr>
              <a:t>THANKS FOR LISTENING</a:t>
            </a:r>
            <a:endParaRPr lang="zh-CN" altLang="en-US" sz="8000" kern="1200" dirty="0">
              <a:gradFill>
                <a:gsLst>
                  <a:gs pos="0">
                    <a:srgbClr val="C00000"/>
                  </a:gs>
                  <a:gs pos="100000">
                    <a:schemeClr val="accent3">
                      <a:lumMod val="10000"/>
                      <a:lumOff val="9000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50" y="2332942"/>
            <a:ext cx="8186903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50" y="4013897"/>
            <a:ext cx="8186903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北理校徽-浮雕版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43" y="-241917"/>
            <a:ext cx="7492888" cy="7305290"/>
          </a:xfrm>
          <a:prstGeom prst="rect">
            <a:avLst/>
          </a:prstGeom>
        </p:spPr>
      </p:pic>
      <p:pic>
        <p:nvPicPr>
          <p:cNvPr id="87" name="北理校徽-浮雕版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2032" y="-241917"/>
            <a:ext cx="7492888" cy="7305290"/>
          </a:xfrm>
          <a:prstGeom prst="rect">
            <a:avLst/>
          </a:prstGeom>
        </p:spPr>
      </p:pic>
      <p:pic>
        <p:nvPicPr>
          <p:cNvPr id="6" name="校名-黑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4" y="5499303"/>
            <a:ext cx="2319925" cy="6115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1" y="1165226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5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10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1" y="360365"/>
            <a:ext cx="744532" cy="702271"/>
          </a:xfrm>
          <a:prstGeom prst="rect">
            <a:avLst/>
          </a:prstGeom>
        </p:spPr>
      </p:pic>
      <p:pic>
        <p:nvPicPr>
          <p:cNvPr id="21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3D592E-44CC-488D-875F-9A076364EF06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校训-白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14" name="校名-白-英文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20" name="校徽-树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1" y="360365"/>
            <a:ext cx="744532" cy="702271"/>
          </a:xfrm>
          <a:prstGeom prst="rect">
            <a:avLst/>
          </a:prstGeom>
        </p:spPr>
      </p:pic>
      <p:pic>
        <p:nvPicPr>
          <p:cNvPr id="21" name="标志组合-横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DEE3BD-5AD7-48C1-A49C-2E473ADBC941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"/>
            <a:ext cx="12192000" cy="64928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rgbClr val="009A4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492877"/>
            <a:ext cx="12192000" cy="365125"/>
          </a:xfrm>
          <a:prstGeom prst="rect">
            <a:avLst/>
          </a:prstGeom>
          <a:solidFill>
            <a:srgbClr val="009A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29" y="1027048"/>
            <a:ext cx="10864851" cy="0"/>
          </a:xfrm>
          <a:prstGeom prst="line">
            <a:avLst/>
          </a:prstGeom>
          <a:ln cap="rnd">
            <a:solidFill>
              <a:srgbClr val="005B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1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>
              <a:solidFill>
                <a:srgbClr val="009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9A44"/>
                  </a:solidFill>
                  <a:latin typeface="+mj-ea"/>
                  <a:ea typeface="+mj-ea"/>
                </a:rPr>
                <a:t>模板原作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二改作者：罗格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6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1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>
              <a:solidFill>
                <a:srgbClr val="009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9A44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二改素材：北理图库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21" y="1702822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>
              <a:solidFill>
                <a:srgbClr val="009A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1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9A44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6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6"/>
            <a:ext cx="6852283" cy="1560741"/>
            <a:chOff x="3179937" y="4561006"/>
            <a:chExt cx="6852282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 cstate="email"/>
            <a:srcRect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2" y="4772150"/>
              <a:ext cx="5097667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800" dirty="0"/>
                <a:t>有什么想对作者说的吗</a:t>
              </a:r>
              <a:endParaRPr lang="en-US" altLang="zh-CN" sz="1800" dirty="0"/>
            </a:p>
            <a:p>
              <a:pPr>
                <a:lnSpc>
                  <a:spcPct val="130000"/>
                </a:lnSpc>
              </a:pPr>
              <a:r>
                <a:rPr lang="zh-CN" altLang="en-US" sz="1800" dirty="0"/>
                <a:t>对模板还有更好的建议或者使用方面的困惑吗</a:t>
              </a:r>
              <a:endParaRPr lang="en-US" altLang="zh-CN" sz="1800" dirty="0"/>
            </a:p>
            <a:p>
              <a:pPr>
                <a:lnSpc>
                  <a:spcPct val="130000"/>
                </a:lnSpc>
              </a:pPr>
              <a:r>
                <a:rPr lang="zh-CN" altLang="en-US" sz="1800" dirty="0"/>
                <a:t>欢迎加入模板公测</a:t>
              </a:r>
              <a:r>
                <a:rPr lang="en-US" altLang="zh-CN" sz="1800" dirty="0"/>
                <a:t>QQ</a:t>
              </a:r>
              <a:r>
                <a:rPr lang="zh-CN" altLang="en-US" sz="1800" dirty="0"/>
                <a:t>群</a:t>
              </a:r>
              <a:r>
                <a:rPr lang="en-US" altLang="zh-CN" sz="1800" dirty="0"/>
                <a:t>~(</a:t>
              </a:r>
              <a:r>
                <a:rPr lang="zh-CN" altLang="en-US" sz="1800" dirty="0"/>
                <a:t>群号：</a:t>
              </a:r>
              <a:r>
                <a:rPr lang="en-US" altLang="zh-CN" sz="1800" dirty="0"/>
                <a:t>521252309)</a:t>
              </a:r>
              <a:endParaRPr lang="zh-CN" altLang="en-US" sz="1800" dirty="0"/>
            </a:p>
          </p:txBody>
        </p:sp>
      </p:grpSp>
      <p:pic>
        <p:nvPicPr>
          <p:cNvPr id="31" name="校训-白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63" y="6514843"/>
            <a:ext cx="1503036" cy="295032"/>
          </a:xfrm>
          <a:prstGeom prst="rect">
            <a:avLst/>
          </a:prstGeom>
        </p:spPr>
      </p:pic>
      <p:pic>
        <p:nvPicPr>
          <p:cNvPr id="32" name="校名-白-英文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0393" y="6485562"/>
            <a:ext cx="4110089" cy="407183"/>
          </a:xfrm>
          <a:prstGeom prst="rect">
            <a:avLst/>
          </a:prstGeom>
        </p:spPr>
      </p:pic>
      <p:pic>
        <p:nvPicPr>
          <p:cNvPr id="37" name="校徽-树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1" y="360365"/>
            <a:ext cx="744532" cy="702271"/>
          </a:xfrm>
          <a:prstGeom prst="rect">
            <a:avLst/>
          </a:prstGeom>
        </p:spPr>
      </p:pic>
      <p:pic>
        <p:nvPicPr>
          <p:cNvPr id="38" name="标志组合-横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64" y="525664"/>
            <a:ext cx="1659445" cy="36705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DB902FF-7BF9-4DD0-9F61-C8ACAE5C4993}"/>
              </a:ext>
            </a:extLst>
          </p:cNvPr>
          <p:cNvSpPr txBox="1"/>
          <p:nvPr userDrawn="1"/>
        </p:nvSpPr>
        <p:spPr>
          <a:xfrm>
            <a:off x="67661" y="430236"/>
            <a:ext cx="639233" cy="55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10AF20CC-DB48-4A46-93E6-7D8EBCC32CB7}" type="slidenum">
              <a:rPr lang="en-US" altLang="zh-CN" sz="2600" b="1" kern="1200" smtClean="0">
                <a:solidFill>
                  <a:srgbClr val="A13E08"/>
                </a:solidFill>
                <a:latin typeface="+mj-lt"/>
                <a:ea typeface="+mj-ea"/>
                <a:cs typeface="+mj-cs"/>
              </a:rPr>
              <a:pPr algn="ctr">
                <a:lnSpc>
                  <a:spcPct val="130000"/>
                </a:lnSpc>
              </a:pPr>
              <a:t>‹#›</a:t>
            </a:fld>
            <a:endParaRPr lang="zh-CN" altLang="en-US" sz="2600" b="1" kern="1200" dirty="0">
              <a:solidFill>
                <a:srgbClr val="A13E08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6" b="1337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5" r:id="rId19"/>
    <p:sldLayoutId id="2147483667" r:id="rId20"/>
    <p:sldLayoutId id="2147483668" r:id="rId21"/>
    <p:sldLayoutId id="214748366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4">
            <a:extLst>
              <a:ext uri="{FF2B5EF4-FFF2-40B4-BE49-F238E27FC236}">
                <a16:creationId xmlns:a16="http://schemas.microsoft.com/office/drawing/2014/main" id="{3E0AB435-0A89-4734-9884-4901EFC73279}"/>
              </a:ext>
            </a:extLst>
          </p:cNvPr>
          <p:cNvSpPr txBox="1">
            <a:spLocks/>
          </p:cNvSpPr>
          <p:nvPr/>
        </p:nvSpPr>
        <p:spPr>
          <a:xfrm>
            <a:off x="2002550" y="2763038"/>
            <a:ext cx="8186903" cy="833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2024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年度 学术组会</a:t>
            </a:r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id="{D32425E3-7CAF-4142-8BBF-698499352894}"/>
              </a:ext>
            </a:extLst>
          </p:cNvPr>
          <p:cNvSpPr txBox="1">
            <a:spLocks/>
          </p:cNvSpPr>
          <p:nvPr/>
        </p:nvSpPr>
        <p:spPr>
          <a:xfrm>
            <a:off x="3520600" y="4207533"/>
            <a:ext cx="5150803" cy="472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dirty="0">
                <a:solidFill>
                  <a:srgbClr val="E6E6E6"/>
                </a:solidFill>
              </a:rPr>
              <a:t>导师：黄天羽</a:t>
            </a:r>
            <a:r>
              <a:rPr lang="en-US" altLang="zh-CN" sz="2000" dirty="0">
                <a:solidFill>
                  <a:srgbClr val="E6E6E6"/>
                </a:solidFill>
              </a:rPr>
              <a:t>	</a:t>
            </a:r>
            <a:r>
              <a:rPr lang="zh-CN" altLang="en-US" sz="2000" dirty="0">
                <a:solidFill>
                  <a:srgbClr val="E6E6E6"/>
                </a:solidFill>
              </a:rPr>
              <a:t>汇报人：罗巨鹏</a:t>
            </a:r>
          </a:p>
        </p:txBody>
      </p:sp>
      <p:sp>
        <p:nvSpPr>
          <p:cNvPr id="26" name="文本占位符 27">
            <a:extLst>
              <a:ext uri="{FF2B5EF4-FFF2-40B4-BE49-F238E27FC236}">
                <a16:creationId xmlns:a16="http://schemas.microsoft.com/office/drawing/2014/main" id="{747F5224-287B-47A9-87D5-D2E30C9564C2}"/>
              </a:ext>
            </a:extLst>
          </p:cNvPr>
          <p:cNvSpPr txBox="1">
            <a:spLocks/>
          </p:cNvSpPr>
          <p:nvPr/>
        </p:nvSpPr>
        <p:spPr>
          <a:xfrm>
            <a:off x="3616301" y="5901256"/>
            <a:ext cx="4959400" cy="342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rgbClr val="CBCED6"/>
                </a:solidFill>
                <a:latin typeface="+mn-ea"/>
              </a:rPr>
              <a:t>北京理工大学数字表演与仿真技术北京市重点实验室</a:t>
            </a:r>
          </a:p>
        </p:txBody>
      </p:sp>
      <p:sp>
        <p:nvSpPr>
          <p:cNvPr id="27" name="副标题 3">
            <a:extLst>
              <a:ext uri="{FF2B5EF4-FFF2-40B4-BE49-F238E27FC236}">
                <a16:creationId xmlns:a16="http://schemas.microsoft.com/office/drawing/2014/main" id="{4C123D1C-05DD-40AB-8060-232CE3A7E57A}"/>
              </a:ext>
            </a:extLst>
          </p:cNvPr>
          <p:cNvSpPr txBox="1">
            <a:spLocks/>
          </p:cNvSpPr>
          <p:nvPr/>
        </p:nvSpPr>
        <p:spPr>
          <a:xfrm>
            <a:off x="2002550" y="3380252"/>
            <a:ext cx="8186903" cy="4722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rgbClr val="A13E08"/>
                </a:solidFill>
                <a:latin typeface="+mj-ea"/>
                <a:ea typeface="+mj-ea"/>
              </a:rPr>
              <a:t>学至无憾</a:t>
            </a:r>
          </a:p>
        </p:txBody>
      </p:sp>
    </p:spTree>
    <p:extLst>
      <p:ext uri="{BB962C8B-B14F-4D97-AF65-F5344CB8AC3E}">
        <p14:creationId xmlns:p14="http://schemas.microsoft.com/office/powerpoint/2010/main" val="21028055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021C71-00A3-4BF5-A2F3-47C5A96029C2}"/>
              </a:ext>
            </a:extLst>
          </p:cNvPr>
          <p:cNvSpPr txBox="1"/>
          <p:nvPr/>
        </p:nvSpPr>
        <p:spPr>
          <a:xfrm>
            <a:off x="1528917" y="1578528"/>
            <a:ext cx="94143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60607"/>
                </a:solidFill>
                <a:effectLst/>
                <a:latin typeface="+mj-ea"/>
                <a:ea typeface="+mj-ea"/>
              </a:rPr>
              <a:t>直播频道（研究主题）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先前研究表明，观众的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行为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与其对频道不同方面的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偏好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之间存在密切的关系（理论基础）。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频道中用户行为的研究有三个主要方向：社交需求分享、直播受欢迎程度预测、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用户推荐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基于行为的推荐（方法）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利用观众的历史行为，通过预测用户对目标项目的潜在行为来增强推荐。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现有的基于行为的项目推荐工作可以根据行为的类型分为两类：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对用户的单一交互行为进行建模，利用深度神经网络预测用户未来可能进行行为的概率；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利用用户的多种交互类型来预测他们的行为。</a:t>
            </a: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超图学习（方法）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已经从算法研究应用到推荐系统，但是尚未应用于直播领域；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可以捕捉复杂交互关系（</a:t>
            </a:r>
            <a:r>
              <a:rPr lang="zh-CN" altLang="en-US" b="0" i="0" dirty="0">
                <a:solidFill>
                  <a:srgbClr val="1F1F1F"/>
                </a:solidFill>
                <a:effectLst/>
                <a:latin typeface="ElsevierGulliver"/>
              </a:rPr>
              <a:t>多个用户和多个物品之间的交互关系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2040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895A-41EC-4783-A65D-90BFE60B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179D9B-84ED-4A76-AA92-912AE4EE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1" y="3689997"/>
            <a:ext cx="4331367" cy="552357"/>
          </a:xfrm>
        </p:spPr>
        <p:txBody>
          <a:bodyPr/>
          <a:lstStyle/>
          <a:p>
            <a:r>
              <a:rPr lang="zh-CN" altLang="en-US" dirty="0"/>
              <a:t>观众行为理解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E650D-42B8-4027-AD79-F0B580A1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与前置知识补充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EB16F2-01F3-431C-9E80-87EFB56F0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55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观众行为理解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1B7F2-EC62-414F-B173-C910694B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86" y="2455691"/>
            <a:ext cx="7216789" cy="36238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D97B73-EC19-4372-AF3A-628AB30A3253}"/>
              </a:ext>
            </a:extLst>
          </p:cNvPr>
          <p:cNvSpPr txBox="1"/>
          <p:nvPr/>
        </p:nvSpPr>
        <p:spPr>
          <a:xfrm>
            <a:off x="1528917" y="1578528"/>
            <a:ext cx="94143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数据准备</a:t>
            </a:r>
            <a:r>
              <a:rPr lang="zh-CN" altLang="en-US" dirty="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抓取</a:t>
            </a:r>
            <a:r>
              <a:rPr lang="en-US" altLang="zh-CN" dirty="0" err="1"/>
              <a:t>bilibili</a:t>
            </a:r>
            <a:r>
              <a:rPr lang="zh-CN" altLang="en-US" dirty="0"/>
              <a:t>上：</a:t>
            </a:r>
            <a:r>
              <a:rPr lang="en-US" altLang="zh-CN" dirty="0"/>
              <a:t>1</a:t>
            </a:r>
            <a:r>
              <a:rPr lang="zh-CN" altLang="en-US" dirty="0"/>
              <a:t>天内 </a:t>
            </a:r>
            <a:r>
              <a:rPr lang="en-US" altLang="zh-CN" dirty="0"/>
              <a:t>200</a:t>
            </a:r>
            <a:r>
              <a:rPr lang="zh-CN" altLang="en-US" dirty="0"/>
              <a:t>个频道 </a:t>
            </a:r>
            <a:r>
              <a:rPr lang="en-US" altLang="zh-CN" dirty="0"/>
              <a:t>3000</a:t>
            </a:r>
            <a:r>
              <a:rPr lang="zh-CN" altLang="en-US" dirty="0"/>
              <a:t>名观众 </a:t>
            </a:r>
            <a:r>
              <a:rPr lang="en-US" altLang="zh-CN" dirty="0"/>
              <a:t>5000</a:t>
            </a:r>
            <a:r>
              <a:rPr lang="zh-CN" altLang="en-US" dirty="0"/>
              <a:t>条行为记录</a:t>
            </a:r>
            <a:r>
              <a:rPr lang="en-US" altLang="zh-CN" dirty="0"/>
              <a:t>/</a:t>
            </a:r>
            <a:r>
              <a:rPr lang="zh-CN" altLang="en-US" dirty="0"/>
              <a:t>频道 </a:t>
            </a:r>
            <a:r>
              <a:rPr lang="en-US" altLang="zh-CN" dirty="0"/>
              <a:t>5</a:t>
            </a:r>
            <a:r>
              <a:rPr lang="zh-CN" altLang="en-US" dirty="0"/>
              <a:t>次观看</a:t>
            </a:r>
            <a:r>
              <a:rPr lang="en-US" altLang="zh-CN" dirty="0"/>
              <a:t>/</a:t>
            </a:r>
            <a:r>
              <a:rPr lang="zh-CN" altLang="en-US" dirty="0"/>
              <a:t>人 </a:t>
            </a:r>
            <a:r>
              <a:rPr lang="en-US" altLang="zh-CN" dirty="0"/>
              <a:t>1</a:t>
            </a:r>
            <a:r>
              <a:rPr lang="zh-CN" altLang="en-US" dirty="0"/>
              <a:t>小时</a:t>
            </a:r>
            <a:r>
              <a:rPr lang="en-US" altLang="zh-CN" dirty="0"/>
              <a:t>/</a:t>
            </a:r>
            <a:r>
              <a:rPr lang="zh-CN" altLang="en-US" dirty="0"/>
              <a:t>频道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频道类别：游戏 唱歌 日常分享；行为类别：送礼物 发弹幕 观看频道内容（未计时）。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分析</a:t>
            </a:r>
            <a:r>
              <a:rPr lang="en-US" altLang="zh-CN" dirty="0">
                <a:solidFill>
                  <a:srgbClr val="060607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：观众行为差异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分析观众行为的平均频率。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结论：显著差异。</a:t>
            </a:r>
          </a:p>
        </p:txBody>
      </p:sp>
    </p:spTree>
    <p:extLst>
      <p:ext uri="{BB962C8B-B14F-4D97-AF65-F5344CB8AC3E}">
        <p14:creationId xmlns:p14="http://schemas.microsoft.com/office/powerpoint/2010/main" val="234687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观众行为理解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21B7F2-EC62-414F-B173-C910694B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578528"/>
            <a:ext cx="6022428" cy="45379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D97B73-EC19-4372-AF3A-628AB30A3253}"/>
              </a:ext>
            </a:extLst>
          </p:cNvPr>
          <p:cNvSpPr txBox="1"/>
          <p:nvPr/>
        </p:nvSpPr>
        <p:spPr>
          <a:xfrm>
            <a:off x="1528917" y="1578528"/>
            <a:ext cx="94143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分析</a:t>
            </a:r>
            <a:r>
              <a:rPr lang="en-US" altLang="zh-CN" dirty="0">
                <a:solidFill>
                  <a:srgbClr val="060607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：观众行为相关性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检验观众的某种行为是否与其他行为相关，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为交互超图和感知注意力模块提供理论依据。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结论：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表面：购物者可能送礼，弹幕者可能订阅。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深层：不同的条件概率表明不同行为间相关性不同。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综合结论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不同频道观众行为的发生频率不同；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不同行为间有一定程度的相关性。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频道推荐时有必要考虑不同类型的交互行为，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以捕获观众对频道不同方面的偏好。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6158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2BC43-8ED6-4492-966C-4201F1E6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前置知识补充：推荐系统</a:t>
            </a:r>
          </a:p>
        </p:txBody>
      </p:sp>
      <p:pic>
        <p:nvPicPr>
          <p:cNvPr id="2050" name="Picture 2" descr="23张图，带你入门推荐系统">
            <a:extLst>
              <a:ext uri="{FF2B5EF4-FFF2-40B4-BE49-F238E27FC236}">
                <a16:creationId xmlns:a16="http://schemas.microsoft.com/office/drawing/2014/main" id="{5725A075-8B7C-42B0-9CA4-200E408A1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2613612"/>
            <a:ext cx="5848500" cy="39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D24D93-ED78-4380-B27D-199DB368619F}"/>
              </a:ext>
            </a:extLst>
          </p:cNvPr>
          <p:cNvSpPr txBox="1"/>
          <p:nvPr/>
        </p:nvSpPr>
        <p:spPr>
          <a:xfrm>
            <a:off x="1528917" y="1578528"/>
            <a:ext cx="94143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应用场景</a:t>
            </a:r>
            <a:r>
              <a:rPr lang="zh-CN" altLang="en-US" dirty="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基于用户维度的推荐：根据用户的历史行为和兴趣进行推荐，比如淘宝首页的猜你喜欢、抖音的首页推荐等。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基于物品维度的推荐：根据用户当前浏览的物品进行推荐，比如打开拼多多的商品详情页，往下面滑动会推荐和主商品相关的商品。</a:t>
            </a:r>
          </a:p>
        </p:txBody>
      </p:sp>
    </p:spTree>
    <p:extLst>
      <p:ext uri="{BB962C8B-B14F-4D97-AF65-F5344CB8AC3E}">
        <p14:creationId xmlns:p14="http://schemas.microsoft.com/office/powerpoint/2010/main" val="117241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895A-41EC-4783-A65D-90BFE60B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179D9B-84ED-4A76-AA92-912AE4EE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689997"/>
            <a:ext cx="5487890" cy="552357"/>
          </a:xfrm>
        </p:spPr>
        <p:txBody>
          <a:bodyPr/>
          <a:lstStyle/>
          <a:p>
            <a:r>
              <a:rPr lang="en-US" altLang="zh-CN" dirty="0"/>
              <a:t>VIBM-hyper</a:t>
            </a:r>
            <a:r>
              <a:rPr lang="zh-CN" altLang="en-US" dirty="0"/>
              <a:t>模型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E650D-42B8-4027-AD79-F0B580A1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EB16F2-01F3-431C-9E80-87EFB56F0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2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A602F-1993-4CF5-AD05-DF719ADC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符号和问题表述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AF4BC0-A109-44E8-9497-385AAF4CB9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0726" y="1121337"/>
            <a:ext cx="5776605" cy="51622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C7941F-8BBB-4C54-B398-27DEE9E6FBE3}"/>
              </a:ext>
            </a:extLst>
          </p:cNvPr>
          <p:cNvSpPr txBox="1"/>
          <p:nvPr/>
        </p:nvSpPr>
        <p:spPr>
          <a:xfrm>
            <a:off x="244669" y="1994311"/>
            <a:ext cx="637244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60607"/>
                </a:solidFill>
                <a:effectLst/>
                <a:latin typeface="+mj-ea"/>
                <a:ea typeface="+mj-ea"/>
              </a:rPr>
              <a:t>概念界定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频道：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 :channel=live streamer channel, C :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一组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的集合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	</a:t>
            </a: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观众：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 :viewer,U: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一组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的集合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交互行为：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b :behavior, B :c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中所有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集合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S 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进行了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的一组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集合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（交互历史）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行为子类：根据强度进一步划分，如送礼价值、弹幕数量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面向频道的行为组：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CBG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。表示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对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的共享偏好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面向观众的行为组：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VBG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。表示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兴趣组之间的关系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面向频道的超图：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CBH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超边连接了在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中进行了相同类型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，一个频道若干观众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面向观众的超图：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VBH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超边连接了那些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u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进行了特定类型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，一个观众若干频道</a:t>
            </a:r>
            <a:endParaRPr lang="zh-CN" altLang="en-US" dirty="0">
              <a:solidFill>
                <a:srgbClr val="060607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6521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A952-E9DB-4534-9A91-D79B3372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B3BB0A-4396-4944-8F65-F0522E383841}"/>
              </a:ext>
            </a:extLst>
          </p:cNvPr>
          <p:cNvSpPr txBox="1"/>
          <p:nvPr/>
        </p:nvSpPr>
        <p:spPr>
          <a:xfrm>
            <a:off x="1528917" y="1179681"/>
            <a:ext cx="9414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设计原理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在组级别捕获多观看者和多渠道之间的交互关系，以模拟观看者偏好。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从渠道和观众的角度对观众的交互行为进行建模。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权衡不同行为对观众和渠道表现的贡献。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1FE6C-73D1-4DD3-85F0-A9A2BCA4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56" y="2311184"/>
            <a:ext cx="9802761" cy="41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4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DA952-E9DB-4534-9A91-D79B3372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超图构造模块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B3BB0A-4396-4944-8F65-F0522E383841}"/>
                  </a:ext>
                </a:extLst>
              </p:cNvPr>
              <p:cNvSpPr txBox="1"/>
              <p:nvPr/>
            </p:nvSpPr>
            <p:spPr>
              <a:xfrm>
                <a:off x="1528917" y="1179681"/>
                <a:ext cx="9414386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通过行为集合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构建</a:t>
                </a:r>
                <a:r>
                  <a:rPr lang="zh-CN" altLang="en-US" dirty="0">
                    <a:hlinkClick r:id="rId3" action="ppaction://hlinksldjump"/>
                  </a:rPr>
                  <a:t>超图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找出哪些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进行了相同的行为，得到</a:t>
                </a:r>
                <a:r>
                  <a:rPr lang="en-US" altLang="zh-CN" dirty="0"/>
                  <a:t>CBH </a:t>
                </a:r>
                <a:r>
                  <a:rPr lang="zh-CN" altLang="en-US" dirty="0"/>
                  <a:t>图</a:t>
                </a:r>
                <a:r>
                  <a:rPr lang="en-US" altLang="zh-CN" dirty="0"/>
                  <a:t>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直接基于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zh-CN" altLang="en-US" dirty="0"/>
                  <a:t> 构建</a:t>
                </a:r>
                <a:r>
                  <a:rPr lang="en-US" altLang="zh-CN" dirty="0"/>
                  <a:t>VBH </a:t>
                </a:r>
                <a:r>
                  <a:rPr lang="zh-CN" altLang="en-US" dirty="0"/>
                  <a:t>图</a:t>
                </a:r>
                <a:r>
                  <a:rPr lang="en-US" altLang="zh-CN" dirty="0"/>
                  <a:t>b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B3BB0A-4396-4944-8F65-F0522E383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7" y="1179681"/>
                <a:ext cx="9414386" cy="928267"/>
              </a:xfrm>
              <a:prstGeom prst="rect">
                <a:avLst/>
              </a:prstGeom>
              <a:blipFill>
                <a:blip r:embed="rId4"/>
                <a:stretch>
                  <a:fillRect l="-583" t="-3947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E81FE6C-73D1-4DD3-85F0-A9A2BCA48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726" y="2301352"/>
            <a:ext cx="8890548" cy="41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0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BABA6-BAC7-43BC-862B-1CFCAE40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超图卷积模块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2A375A-472D-4971-B3A7-5EC03948059B}"/>
                  </a:ext>
                </a:extLst>
              </p:cNvPr>
              <p:cNvSpPr txBox="1"/>
              <p:nvPr/>
            </p:nvSpPr>
            <p:spPr>
              <a:xfrm>
                <a:off x="1528917" y="1179681"/>
                <a:ext cx="9414386" cy="2789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使用</a:t>
                </a:r>
                <a:r>
                  <a:rPr lang="zh-CN" altLang="en-US" dirty="0">
                    <a:latin typeface="+mj-ea"/>
                    <a:ea typeface="+mj-ea"/>
                    <a:hlinkClick r:id="rId3" action="ppaction://hlinksldjump"/>
                  </a:rPr>
                  <a:t>谱超图卷积</a:t>
                </a:r>
                <a:r>
                  <a:rPr lang="zh-CN" altLang="en-US" dirty="0"/>
                  <a:t>方法 对超图进行卷积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r>
                  <a:rPr lang="zh-CN" altLang="en-US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获得频道和观众的表征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生成超图关联矩阵 </a:t>
                </a:r>
                <a:r>
                  <a:rPr lang="en-US" altLang="zh-CN" b="1" dirty="0"/>
                  <a:t>H </a:t>
                </a:r>
                <a:r>
                  <a:rPr lang="en-US" altLang="zh-CN" dirty="0"/>
                  <a:t>(Incidence Matrix)</a:t>
                </a:r>
                <a:r>
                  <a:rPr lang="zh-CN" altLang="en-US" dirty="0"/>
                  <a:t>，馈送到超图卷积网络。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𝑯𝑾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激活函数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节点嵌入矩阵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顶点和超边的度矩阵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关联矩阵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层之间的权重矩阵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2A375A-472D-4971-B3A7-5EC03948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7" y="1179681"/>
                <a:ext cx="9414386" cy="2789418"/>
              </a:xfrm>
              <a:prstGeom prst="rect">
                <a:avLst/>
              </a:prstGeom>
              <a:blipFill>
                <a:blip r:embed="rId4"/>
                <a:stretch>
                  <a:fillRect l="-583" t="-1532" b="-1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BEC923F-A8CA-4CF9-97D5-324A222A4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36" y="1512540"/>
            <a:ext cx="3086416" cy="45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6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002550" y="2576750"/>
            <a:ext cx="8186903" cy="833759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论文分享：超图推荐系统</a:t>
            </a:r>
            <a:endParaRPr sz="3600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3520600" y="4207533"/>
            <a:ext cx="5150803" cy="472252"/>
          </a:xfrm>
        </p:spPr>
        <p:txBody>
          <a:bodyPr/>
          <a:lstStyle/>
          <a:p>
            <a:r>
              <a:rPr lang="zh-CN" altLang="en-US" dirty="0"/>
              <a:t>导师：黄天羽</a:t>
            </a:r>
            <a:r>
              <a:rPr lang="en-US" altLang="zh-CN" dirty="0"/>
              <a:t>	</a:t>
            </a:r>
            <a:r>
              <a:rPr lang="zh-CN" altLang="en-US" dirty="0"/>
              <a:t>汇报人：罗巨鹏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5"/>
          </p:nvPr>
        </p:nvSpPr>
        <p:spPr>
          <a:xfrm>
            <a:off x="3616301" y="5901256"/>
            <a:ext cx="4959400" cy="342012"/>
          </a:xfrm>
        </p:spPr>
        <p:txBody>
          <a:bodyPr/>
          <a:lstStyle/>
          <a:p>
            <a:r>
              <a:rPr lang="en-US" altLang="zh-CN" sz="1700" dirty="0">
                <a:solidFill>
                  <a:srgbClr val="A13E08"/>
                </a:solidFill>
                <a:latin typeface="Century" panose="02040604050505020304" pitchFamily="18" charset="0"/>
                <a:ea typeface="+mj-ea"/>
              </a:rPr>
              <a:t>2024-09-09</a:t>
            </a:r>
            <a:r>
              <a:rPr lang="en-US" altLang="zh-CN" dirty="0">
                <a:solidFill>
                  <a:srgbClr val="A13E08"/>
                </a:solidFill>
                <a:latin typeface="Century" panose="02040604050505020304" pitchFamily="18" charset="0"/>
                <a:ea typeface="+mj-ea"/>
              </a:rPr>
              <a:t> </a:t>
            </a:r>
            <a:r>
              <a:rPr lang="zh-CN" altLang="en-US" dirty="0">
                <a:solidFill>
                  <a:srgbClr val="A13E08"/>
                </a:solidFill>
                <a:latin typeface="Century" panose="02040604050505020304" pitchFamily="18" charset="0"/>
                <a:ea typeface="+mj-ea"/>
              </a:rPr>
              <a:t>计算机技术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6C24827-2B3C-4AC5-AE66-CE65524F3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50" y="3380252"/>
            <a:ext cx="8186903" cy="47225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rgbClr val="005B30"/>
                </a:solidFill>
              </a:rPr>
              <a:t>Livestreaming channel recommendation based on viewers' interaction behavior: A hypergraph approach</a:t>
            </a:r>
            <a:endParaRPr lang="zh-CN" altLang="en-US" dirty="0">
              <a:solidFill>
                <a:srgbClr val="005B3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BABA6-BAC7-43BC-862B-1CFCAE40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行为感知注意力模块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2A375A-472D-4971-B3A7-5EC03948059B}"/>
                  </a:ext>
                </a:extLst>
              </p:cNvPr>
              <p:cNvSpPr txBox="1"/>
              <p:nvPr/>
            </p:nvSpPr>
            <p:spPr>
              <a:xfrm>
                <a:off x="1528917" y="1179681"/>
                <a:ext cx="9414386" cy="2994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部署一种</a:t>
                </a:r>
                <a:r>
                  <a:rPr lang="zh-CN" altLang="en-US" b="1" dirty="0">
                    <a:hlinkClick r:id="rId3" action="ppaction://hlinksldjump"/>
                  </a:rPr>
                  <a:t>自注意力</a:t>
                </a:r>
                <a:r>
                  <a:rPr lang="zh-CN" altLang="en-US" dirty="0"/>
                  <a:t>机制来推导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r>
                  <a:rPr lang="en-US" altLang="zh-CN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behavior-aware</a:t>
                </a:r>
                <a:r>
                  <a:rPr lang="zh-CN" altLang="en-US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的频道和观众的表征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频道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的平均特征：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𝑐𝑏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行为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频道相关性分数：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𝑐𝑏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bSup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内部注意力权重：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频道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的最终表征：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𝑐𝑏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观众行为总数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超图卷积生成的频道表示</a:t>
                </a:r>
                <a:endParaRPr lang="en-US" altLang="zh-CN" dirty="0"/>
              </a:p>
              <a:p>
                <a:r>
                  <a:rPr lang="zh-CN" altLang="en-US" dirty="0"/>
                  <a:t>注意</a:t>
                </a:r>
                <a:r>
                  <a:rPr lang="en-US" altLang="zh-CN" dirty="0"/>
                  <a:t>	</a:t>
                </a:r>
                <a:r>
                  <a:rPr lang="zh-CN" altLang="en-US" dirty="0"/>
                  <a:t>均在行为感知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的前提下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D2A375A-472D-4971-B3A7-5EC039480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7" y="1179681"/>
                <a:ext cx="9414386" cy="2994153"/>
              </a:xfrm>
              <a:prstGeom prst="rect">
                <a:avLst/>
              </a:prstGeom>
              <a:blipFill>
                <a:blip r:embed="rId4"/>
                <a:stretch>
                  <a:fillRect l="-583" t="-3666" b="-2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8B401D0-3BF4-4D46-B48A-E960F0C81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224" y="1581291"/>
            <a:ext cx="3902928" cy="43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B6BB2-8FF0-4BB1-9BA3-0DBF7391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预测与优化模块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3B8233-4447-4DB7-9695-09A45E7D928E}"/>
                  </a:ext>
                </a:extLst>
              </p:cNvPr>
              <p:cNvSpPr txBox="1"/>
              <p:nvPr/>
            </p:nvSpPr>
            <p:spPr>
              <a:xfrm>
                <a:off x="1528917" y="1179681"/>
                <a:ext cx="8240725" cy="488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/>
                  <a:t>静态</a:t>
                </a:r>
                <a:r>
                  <a:rPr lang="zh-CN" altLang="en-US" dirty="0"/>
                  <a:t>表征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：观众</a:t>
                </a:r>
                <a:r>
                  <a:rPr lang="en-US" altLang="zh-CN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profile</a:t>
                </a:r>
                <a:r>
                  <a:rPr lang="zh-CN" altLang="en-US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；频道类型、标题、描述</a:t>
                </a:r>
                <a:r>
                  <a:rPr lang="en-US" altLang="zh-CN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	</a:t>
                </a:r>
                <a:r>
                  <a:rPr lang="zh-CN" altLang="en-US" b="0" i="0" dirty="0">
                    <a:solidFill>
                      <a:srgbClr val="1F1F1F"/>
                    </a:solidFill>
                    <a:effectLst/>
                    <a:latin typeface="ElsevierGulliver"/>
                  </a:rPr>
                  <a:t>固定不变的</a:t>
                </a:r>
                <a:endParaRPr lang="en-US" altLang="zh-CN" b="0" i="0" dirty="0">
                  <a:solidFill>
                    <a:srgbClr val="1F1F1F"/>
                  </a:solidFill>
                  <a:effectLst/>
                  <a:latin typeface="ElsevierGulliver"/>
                </a:endParaRPr>
              </a:p>
              <a:p>
                <a:r>
                  <a:rPr lang="zh-CN" altLang="en-US" b="1" dirty="0">
                    <a:solidFill>
                      <a:srgbClr val="1F1F1F"/>
                    </a:solidFill>
                    <a:latin typeface="ElsevierGulliver"/>
                  </a:rPr>
                  <a:t>动态</a:t>
                </a:r>
                <a:r>
                  <a:rPr lang="zh-CN" altLang="en-US" dirty="0">
                    <a:solidFill>
                      <a:srgbClr val="1F1F1F"/>
                    </a:solidFill>
                    <a:latin typeface="ElsevierGulliver"/>
                  </a:rPr>
                  <a:t>表征：基于行为的（超图卷积</a:t>
                </a:r>
                <a:r>
                  <a:rPr lang="en-US" altLang="zh-CN" dirty="0">
                    <a:solidFill>
                      <a:srgbClr val="1F1F1F"/>
                    </a:solidFill>
                    <a:latin typeface="ElsevierGulliver"/>
                  </a:rPr>
                  <a:t>+</a:t>
                </a:r>
                <a:r>
                  <a:rPr lang="zh-CN" altLang="en-US" dirty="0">
                    <a:solidFill>
                      <a:srgbClr val="1F1F1F"/>
                    </a:solidFill>
                    <a:latin typeface="ElsevierGulliver"/>
                  </a:rPr>
                  <a:t>注意力）表征</a:t>
                </a:r>
                <a:r>
                  <a:rPr lang="en-US" altLang="zh-CN" dirty="0">
                    <a:solidFill>
                      <a:srgbClr val="1F1F1F"/>
                    </a:solidFill>
                    <a:latin typeface="ElsevierGulliver"/>
                  </a:rPr>
                  <a:t>	</a:t>
                </a:r>
                <a:r>
                  <a:rPr lang="zh-CN" altLang="en-US" dirty="0">
                    <a:solidFill>
                      <a:srgbClr val="1F1F1F"/>
                    </a:solidFill>
                    <a:latin typeface="ElsevierGulliver"/>
                  </a:rPr>
                  <a:t>随观众变化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Word2Vec</a:t>
                </a:r>
                <a:r>
                  <a:rPr lang="zh-CN" altLang="en-US" dirty="0"/>
                  <a:t>图嵌入向量：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最终表征：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观众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频道相关性分数：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频道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历史交互频道相关性分数：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评分函数（总相关性分数）：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衡量候选频道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对观众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的兴趣程度（余弦相似度）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衡量候选频道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与观众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交互过的历史频道的相似性，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dirty="0"/>
                  <a:t>观众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执行过行为</a:t>
                </a:r>
                <a:r>
                  <a:rPr lang="en-US" altLang="zh-CN" dirty="0"/>
                  <a:t>b*</a:t>
                </a:r>
                <a:r>
                  <a:rPr lang="zh-CN" altLang="en-US" dirty="0"/>
                  <a:t>的频道集合 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zh-CN" altLang="en-US" dirty="0"/>
                  <a:t>度量发生行为</a:t>
                </a:r>
                <a:r>
                  <a:rPr lang="en-US" altLang="zh-CN" dirty="0"/>
                  <a:t>b*</a:t>
                </a:r>
                <a:r>
                  <a:rPr lang="zh-CN" altLang="en-US" dirty="0"/>
                  <a:t>的两个频道间的相关性矩阵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嵌入向量的维度，决定每个节点在向量空间中表示的丰富程度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超图卷积的层数 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 ，影响信息在超图结构中传播的深度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允许在计算相关性时考虑到从输入层到卷积的</a:t>
                </a:r>
                <a:r>
                  <a:rPr lang="zh-CN" altLang="en-US" b="1" dirty="0"/>
                  <a:t>每层</a:t>
                </a:r>
                <a:r>
                  <a:rPr lang="zh-CN" altLang="en-US" dirty="0"/>
                  <a:t>变换。即不仅能够处理原始的嵌入空间，还能够处理经过超图卷积变换后的空间。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33B8233-4447-4DB7-9695-09A45E7D9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7" y="1179681"/>
                <a:ext cx="8240725" cy="4889993"/>
              </a:xfrm>
              <a:prstGeom prst="rect">
                <a:avLst/>
              </a:prstGeom>
              <a:blipFill>
                <a:blip r:embed="rId3"/>
                <a:stretch>
                  <a:fillRect l="-666" t="-873" r="-148" b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34DCE2D-BAD0-4CA5-9920-376D701F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339" y="1320629"/>
            <a:ext cx="2242642" cy="46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04CFC-10B9-49AA-9163-B6F25141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预测与优化模块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82084D-6022-4513-8B94-E1966A4A16E3}"/>
                  </a:ext>
                </a:extLst>
              </p:cNvPr>
              <p:cNvSpPr txBox="1"/>
              <p:nvPr/>
            </p:nvSpPr>
            <p:spPr>
              <a:xfrm>
                <a:off x="1528917" y="1179681"/>
                <a:ext cx="9414386" cy="2964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为了学习超参数，用贝叶斯个性化排序</a:t>
                </a:r>
                <a:r>
                  <a:rPr lang="en-US" altLang="zh-CN" dirty="0"/>
                  <a:t>( BPR )</a:t>
                </a:r>
                <a:r>
                  <a:rPr lang="zh-CN" altLang="en-US" dirty="0"/>
                  <a:t>损失来</a:t>
                </a:r>
                <a:r>
                  <a:rPr lang="zh-CN" altLang="en-US" b="1" dirty="0"/>
                  <a:t>优化</a:t>
                </a:r>
                <a:r>
                  <a:rPr lang="en-US" altLang="zh-CN" dirty="0"/>
                  <a:t>VIBM - Hyper</a:t>
                </a:r>
                <a:r>
                  <a:rPr lang="zh-CN" altLang="en-US" dirty="0"/>
                  <a:t>模型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强调观察到的用户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-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项目交互和未观察到的用户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-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项目交互之间的</a:t>
                </a:r>
                <a:r>
                  <a:rPr lang="zh-CN" altLang="en-US" b="1" dirty="0">
                    <a:solidFill>
                      <a:srgbClr val="060607"/>
                    </a:solidFill>
                    <a:latin typeface="-apple-system"/>
                  </a:rPr>
                  <a:t>相对顺序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，正样本应该被赋予比负样本更高的预测评分以更好地学习观众偏好：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parawise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的损失函数：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𝚯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一组目标 行为训练数据（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成对儿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观察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未观察到的交互集合（即交互历史中没有）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	Sigmoid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正则化系数，防止过拟合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altLang="zh-CN" dirty="0"/>
                  <a:t>	</a:t>
                </a:r>
                <a:r>
                  <a:rPr lang="zh-CN" altLang="en-US" dirty="0"/>
                  <a:t>所有可训练的参数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082084D-6022-4513-8B94-E1966A4A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7" y="1179681"/>
                <a:ext cx="9414386" cy="2964209"/>
              </a:xfrm>
              <a:prstGeom prst="rect">
                <a:avLst/>
              </a:prstGeom>
              <a:blipFill>
                <a:blip r:embed="rId3"/>
                <a:stretch>
                  <a:fillRect l="-583" t="-1440" b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B7EFF93-C4A8-4796-A2EF-CCF444656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458" y="3429000"/>
            <a:ext cx="3118184" cy="26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7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895A-41EC-4783-A65D-90BFE60B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179D9B-84ED-4A76-AA92-912AE4EE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实验与评估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E650D-42B8-4027-AD79-F0B580A1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EB16F2-01F3-431C-9E80-87EFB56F0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7858776-3553-45B8-B83D-303BD8EF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数据集与预设问题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20D0E862-A768-4279-8277-6CA3EAEDF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89931"/>
              </p:ext>
            </p:extLst>
          </p:nvPr>
        </p:nvGraphicFramePr>
        <p:xfrm>
          <a:off x="1844092" y="2794046"/>
          <a:ext cx="8988973" cy="14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855">
                  <a:extLst>
                    <a:ext uri="{9D8B030D-6E8A-4147-A177-3AD203B41FA5}">
                      <a16:colId xmlns:a16="http://schemas.microsoft.com/office/drawing/2014/main" val="4107703035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765500372"/>
                    </a:ext>
                  </a:extLst>
                </a:gridCol>
                <a:gridCol w="991181">
                  <a:extLst>
                    <a:ext uri="{9D8B030D-6E8A-4147-A177-3AD203B41FA5}">
                      <a16:colId xmlns:a16="http://schemas.microsoft.com/office/drawing/2014/main" val="2452533638"/>
                    </a:ext>
                  </a:extLst>
                </a:gridCol>
                <a:gridCol w="753857">
                  <a:extLst>
                    <a:ext uri="{9D8B030D-6E8A-4147-A177-3AD203B41FA5}">
                      <a16:colId xmlns:a16="http://schemas.microsoft.com/office/drawing/2014/main" val="2918908624"/>
                    </a:ext>
                  </a:extLst>
                </a:gridCol>
                <a:gridCol w="1123805">
                  <a:extLst>
                    <a:ext uri="{9D8B030D-6E8A-4147-A177-3AD203B41FA5}">
                      <a16:colId xmlns:a16="http://schemas.microsoft.com/office/drawing/2014/main" val="3907234055"/>
                    </a:ext>
                  </a:extLst>
                </a:gridCol>
                <a:gridCol w="711975">
                  <a:extLst>
                    <a:ext uri="{9D8B030D-6E8A-4147-A177-3AD203B41FA5}">
                      <a16:colId xmlns:a16="http://schemas.microsoft.com/office/drawing/2014/main" val="3253421529"/>
                    </a:ext>
                  </a:extLst>
                </a:gridCol>
                <a:gridCol w="979397">
                  <a:extLst>
                    <a:ext uri="{9D8B030D-6E8A-4147-A177-3AD203B41FA5}">
                      <a16:colId xmlns:a16="http://schemas.microsoft.com/office/drawing/2014/main" val="204540256"/>
                    </a:ext>
                  </a:extLst>
                </a:gridCol>
                <a:gridCol w="814502">
                  <a:extLst>
                    <a:ext uri="{9D8B030D-6E8A-4147-A177-3AD203B41FA5}">
                      <a16:colId xmlns:a16="http://schemas.microsoft.com/office/drawing/2014/main" val="1572268095"/>
                    </a:ext>
                  </a:extLst>
                </a:gridCol>
                <a:gridCol w="767817">
                  <a:extLst>
                    <a:ext uri="{9D8B030D-6E8A-4147-A177-3AD203B41FA5}">
                      <a16:colId xmlns:a16="http://schemas.microsoft.com/office/drawing/2014/main" val="1019472629"/>
                    </a:ext>
                  </a:extLst>
                </a:gridCol>
                <a:gridCol w="753859">
                  <a:extLst>
                    <a:ext uri="{9D8B030D-6E8A-4147-A177-3AD203B41FA5}">
                      <a16:colId xmlns:a16="http://schemas.microsoft.com/office/drawing/2014/main" val="2408686304"/>
                    </a:ext>
                  </a:extLst>
                </a:gridCol>
              </a:tblGrid>
              <a:tr h="557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网站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观众数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频道数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交互数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人均观看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稀疏度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记录时长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频道类数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行为类数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991"/>
                  </a:ext>
                </a:extLst>
              </a:tr>
              <a:tr h="414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站</a:t>
                      </a:r>
                      <a:r>
                        <a:rPr lang="en-US" altLang="zh-CN" dirty="0"/>
                        <a:t>V</a:t>
                      </a:r>
                      <a:r>
                        <a:rPr lang="zh-CN" altLang="en-US" dirty="0"/>
                        <a:t>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虚拟直播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21,040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163,200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99.25%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</a:t>
                      </a:r>
                      <a:r>
                        <a:rPr lang="zh-CN" altLang="en-US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21590"/>
                  </a:ext>
                </a:extLst>
              </a:tr>
              <a:tr h="4140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蘑菇街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购物直播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186,539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7,165,582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99.99%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r>
                        <a:rPr lang="zh-CN" altLang="en-US" dirty="0"/>
                        <a:t>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907849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EC47E759-656A-41F0-8D6D-0958FA120A9B}"/>
              </a:ext>
            </a:extLst>
          </p:cNvPr>
          <p:cNvSpPr txBox="1"/>
          <p:nvPr/>
        </p:nvSpPr>
        <p:spPr>
          <a:xfrm>
            <a:off x="1528916" y="1578528"/>
            <a:ext cx="10378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提出问题</a:t>
            </a:r>
            <a:r>
              <a:rPr lang="zh-CN" altLang="en-US" dirty="0"/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与最先进的模型相比，</a:t>
            </a:r>
            <a:r>
              <a:rPr lang="en-US" altLang="zh-CN" dirty="0"/>
              <a:t>VIBM-Hyper</a:t>
            </a:r>
            <a:r>
              <a:rPr lang="zh-CN" altLang="en-US" dirty="0"/>
              <a:t>在推荐直播频道方面表现如何</a:t>
            </a:r>
            <a:r>
              <a:rPr lang="en-US" altLang="zh-CN" dirty="0"/>
              <a:t>?</a:t>
            </a:r>
            <a:r>
              <a:rPr lang="zh-CN" altLang="en-US" dirty="0"/>
              <a:t>（纵向）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观众的多种交互行为是否比单一交互行为更能提高频道推荐的性能</a:t>
            </a:r>
            <a:r>
              <a:rPr lang="en-US" altLang="zh-CN" dirty="0"/>
              <a:t>?</a:t>
            </a:r>
            <a:r>
              <a:rPr lang="zh-CN" altLang="en-US" dirty="0"/>
              <a:t>（横向）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与非基于超图的基线方法相比，超图建模方法是否有助于</a:t>
            </a:r>
            <a:r>
              <a:rPr lang="en-US" altLang="zh-CN" dirty="0"/>
              <a:t>VIBM-Hyper</a:t>
            </a:r>
            <a:r>
              <a:rPr lang="zh-CN" altLang="en-US" dirty="0"/>
              <a:t>提高通道推荐的性能</a:t>
            </a:r>
            <a:r>
              <a:rPr lang="en-US" altLang="zh-CN" dirty="0"/>
              <a:t>?</a:t>
            </a:r>
            <a:r>
              <a:rPr lang="zh-CN" altLang="en-US" dirty="0"/>
              <a:t>（消融）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D0DA75-6576-4E20-A8D9-05ABCBF2DCE5}"/>
              </a:ext>
            </a:extLst>
          </p:cNvPr>
          <p:cNvSpPr txBox="1"/>
          <p:nvPr/>
        </p:nvSpPr>
        <p:spPr>
          <a:xfrm>
            <a:off x="3812624" y="4679307"/>
            <a:ext cx="759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回答问题</a:t>
            </a:r>
            <a:r>
              <a:rPr lang="zh-CN" altLang="en-US" dirty="0"/>
              <a:t>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选择</a:t>
            </a:r>
            <a:r>
              <a:rPr lang="en-US" altLang="zh-CN" dirty="0"/>
              <a:t>6</a:t>
            </a:r>
            <a:r>
              <a:rPr lang="zh-CN" altLang="en-US" dirty="0"/>
              <a:t>个单行为基线模型和</a:t>
            </a:r>
            <a:r>
              <a:rPr lang="en-US" altLang="zh-CN" dirty="0"/>
              <a:t>5</a:t>
            </a:r>
            <a:r>
              <a:rPr lang="zh-CN" altLang="en-US" dirty="0"/>
              <a:t>个多行为基线模型（包括一个超图）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把数据集划分为质保函某种行为的若干子集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把超图构造模块替换成传统图结构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183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6C1CA-3E3F-4710-9BFB-4272EB73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2222ED-E6D4-4CF3-8B1F-693AE579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047" y="1101805"/>
            <a:ext cx="10599265" cy="3588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F8D847-D08E-462B-9FC0-10DF1A14BA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047" y="4689857"/>
            <a:ext cx="5194725" cy="1822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C38499-509E-4773-88E8-AA0F00E683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8968" y="4689856"/>
            <a:ext cx="5266530" cy="15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EEE7-26C0-4FEF-AEDD-4BD967C7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卷积层数评估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12E168-99A4-4811-AAA7-220AF1F3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9" y="3055856"/>
            <a:ext cx="6561221" cy="34528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446D86-3A2B-4DE1-90E3-07A74AF18AD7}"/>
              </a:ext>
            </a:extLst>
          </p:cNvPr>
          <p:cNvSpPr txBox="1"/>
          <p:nvPr/>
        </p:nvSpPr>
        <p:spPr>
          <a:xfrm>
            <a:off x="1528916" y="1578528"/>
            <a:ext cx="10378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补充研究</a:t>
            </a:r>
            <a:r>
              <a:rPr lang="zh-CN" altLang="en-US" dirty="0"/>
              <a:t>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评估</a:t>
            </a:r>
            <a:r>
              <a:rPr lang="en-US" altLang="zh-CN" dirty="0"/>
              <a:t>Hypergraph </a:t>
            </a:r>
            <a:r>
              <a:rPr lang="zh-CN" altLang="en-US" dirty="0"/>
              <a:t>卷积层的数量对推荐性能的影响</a:t>
            </a:r>
            <a:endParaRPr lang="en-US" altLang="zh-CN" dirty="0"/>
          </a:p>
          <a:p>
            <a:r>
              <a:rPr lang="zh-CN" altLang="en-US" dirty="0"/>
              <a:t>卷积层数为</a:t>
            </a:r>
            <a:r>
              <a:rPr lang="en-US" altLang="zh-CN" dirty="0"/>
              <a:t>1</a:t>
            </a:r>
            <a:r>
              <a:rPr lang="zh-CN" altLang="en-US" dirty="0"/>
              <a:t>：只聚合邻居节点信息，效果不佳；</a:t>
            </a:r>
            <a:endParaRPr lang="en-US" altLang="zh-CN" dirty="0"/>
          </a:p>
          <a:p>
            <a:r>
              <a:rPr lang="zh-CN" altLang="en-US" dirty="0"/>
              <a:t>卷积层数从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3</a:t>
            </a:r>
            <a:r>
              <a:rPr lang="zh-CN" altLang="en-US" dirty="0"/>
              <a:t>：从多种行为中有效地学习观众的偏好，性能提升；</a:t>
            </a:r>
            <a:endParaRPr lang="en-US" altLang="zh-CN" dirty="0"/>
          </a:p>
          <a:p>
            <a:r>
              <a:rPr lang="zh-CN" altLang="en-US" dirty="0"/>
              <a:t>卷积层数从</a:t>
            </a:r>
            <a:r>
              <a:rPr lang="en-US" altLang="zh-CN" dirty="0"/>
              <a:t>3</a:t>
            </a:r>
            <a:r>
              <a:rPr lang="zh-CN" altLang="en-US" dirty="0"/>
              <a:t>到</a:t>
            </a:r>
            <a:r>
              <a:rPr lang="en-US" altLang="zh-CN" dirty="0"/>
              <a:t>5</a:t>
            </a:r>
            <a:r>
              <a:rPr lang="zh-CN" altLang="en-US" dirty="0"/>
              <a:t>：添加更多层可能会导致模型过度拟合。过多参数可能会使模型学到噪声和特定但不需要的细节。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764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895A-41EC-4783-A65D-90BFE60B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179D9B-84ED-4A76-AA92-912AE4EE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1" y="3689997"/>
            <a:ext cx="5696014" cy="552357"/>
          </a:xfrm>
        </p:spPr>
        <p:txBody>
          <a:bodyPr/>
          <a:lstStyle/>
          <a:p>
            <a:r>
              <a:rPr lang="zh-CN" altLang="en-US" dirty="0"/>
              <a:t>知识点扩展与反思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E650D-42B8-4027-AD79-F0B580A1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EB16F2-01F3-431C-9E80-87EFB56F0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9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D96A4-5DAF-4CA1-AB37-5E20E6FC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评估指标</a:t>
            </a:r>
          </a:p>
        </p:txBody>
      </p:sp>
      <p:sp>
        <p:nvSpPr>
          <p:cNvPr id="3" name="动作按钮: 上一张 2">
            <a:hlinkClick r:id="rId3" action="ppaction://hlinksldjump"/>
            <a:extLst>
              <a:ext uri="{FF2B5EF4-FFF2-40B4-BE49-F238E27FC236}">
                <a16:creationId xmlns:a16="http://schemas.microsoft.com/office/drawing/2014/main" id="{27EE7038-0DCB-4276-BC4A-25C718B8000F}"/>
              </a:ext>
            </a:extLst>
          </p:cNvPr>
          <p:cNvSpPr/>
          <p:nvPr/>
        </p:nvSpPr>
        <p:spPr>
          <a:xfrm>
            <a:off x="2282563" y="591997"/>
            <a:ext cx="302509" cy="302509"/>
          </a:xfrm>
          <a:prstGeom prst="actionButtonRetur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170034E4-5792-44B4-8339-373D6ECAA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398477"/>
                  </p:ext>
                </p:extLst>
              </p:nvPr>
            </p:nvGraphicFramePr>
            <p:xfrm>
              <a:off x="619912" y="1419145"/>
              <a:ext cx="10952176" cy="24382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24434">
                      <a:extLst>
                        <a:ext uri="{9D8B030D-6E8A-4147-A177-3AD203B41FA5}">
                          <a16:colId xmlns:a16="http://schemas.microsoft.com/office/drawing/2014/main" val="208778784"/>
                        </a:ext>
                      </a:extLst>
                    </a:gridCol>
                    <a:gridCol w="2729450">
                      <a:extLst>
                        <a:ext uri="{9D8B030D-6E8A-4147-A177-3AD203B41FA5}">
                          <a16:colId xmlns:a16="http://schemas.microsoft.com/office/drawing/2014/main" val="3019404262"/>
                        </a:ext>
                      </a:extLst>
                    </a:gridCol>
                    <a:gridCol w="2872682">
                      <a:extLst>
                        <a:ext uri="{9D8B030D-6E8A-4147-A177-3AD203B41FA5}">
                          <a16:colId xmlns:a16="http://schemas.microsoft.com/office/drawing/2014/main" val="1432542027"/>
                        </a:ext>
                      </a:extLst>
                    </a:gridCol>
                    <a:gridCol w="3225610">
                      <a:extLst>
                        <a:ext uri="{9D8B030D-6E8A-4147-A177-3AD203B41FA5}">
                          <a16:colId xmlns:a16="http://schemas.microsoft.com/office/drawing/2014/main" val="798346062"/>
                        </a:ext>
                      </a:extLst>
                    </a:gridCol>
                  </a:tblGrid>
                  <a:tr h="269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69336"/>
                      </a:ext>
                    </a:extLst>
                  </a:tr>
                  <a:tr h="664896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rgbClr val="FF0000"/>
                              </a:solidFill>
                            </a:rPr>
                            <a:t>查全率（</a:t>
                          </a:r>
                          <a:r>
                            <a:rPr lang="en-US" altLang="zh-CN" sz="1800" b="1" kern="1200" dirty="0">
                              <a:solidFill>
                                <a:srgbClr val="FF0000"/>
                              </a:solidFill>
                            </a:rPr>
                            <a:t>Recall</a:t>
                          </a:r>
                          <a:r>
                            <a:rPr lang="zh-CN" altLang="en-US" sz="1800" b="1" kern="1200" dirty="0">
                              <a:solidFill>
                                <a:srgbClr val="FF0000"/>
                              </a:solidFill>
                            </a:rPr>
                            <a:t>）</a:t>
                          </a:r>
                          <a:endParaRPr lang="en-US" altLang="zh-CN" sz="1800" b="1" kern="12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marL="0" algn="l" defTabSz="914400" rtl="0" eaLnBrk="1" latinLnBrk="0" hangingPunct="1"/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真阳性率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TPR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、敏感性（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Sensitivity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）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所有真正为正例的样本中，被模型预测为正例的样本占比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尽可能多地找出所有相关信息的场景，如医疗诊断中的疾病筛查、信息检索中的全面搜索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6589450"/>
                      </a:ext>
                    </a:extLst>
                  </a:tr>
                  <a:tr h="465428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查准率（</a:t>
                          </a:r>
                          <a:r>
                            <a:rPr lang="en-US" altLang="zh-CN" dirty="0"/>
                            <a:t>Precision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所有预测为正例的样本中，真正为正例的样本占比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需要确保预测结果准确性的场景，如法律判决、金融风险评估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906091"/>
                      </a:ext>
                    </a:extLst>
                  </a:tr>
                  <a:tr h="465428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准确率（</a:t>
                          </a:r>
                          <a:r>
                            <a:rPr lang="en-US" altLang="zh-CN" dirty="0"/>
                            <a:t>Accuracy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b="0" dirty="0" smtClean="0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所有样本中，被正确预测的样本占比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对模型整体性能进行综合评价，正负样本分布较为均衡的场景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39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170034E4-5792-44B4-8339-373D6ECAA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7398477"/>
                  </p:ext>
                </p:extLst>
              </p:nvPr>
            </p:nvGraphicFramePr>
            <p:xfrm>
              <a:off x="619912" y="1419145"/>
              <a:ext cx="10952176" cy="243827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24434">
                      <a:extLst>
                        <a:ext uri="{9D8B030D-6E8A-4147-A177-3AD203B41FA5}">
                          <a16:colId xmlns:a16="http://schemas.microsoft.com/office/drawing/2014/main" val="208778784"/>
                        </a:ext>
                      </a:extLst>
                    </a:gridCol>
                    <a:gridCol w="2729450">
                      <a:extLst>
                        <a:ext uri="{9D8B030D-6E8A-4147-A177-3AD203B41FA5}">
                          <a16:colId xmlns:a16="http://schemas.microsoft.com/office/drawing/2014/main" val="3019404262"/>
                        </a:ext>
                      </a:extLst>
                    </a:gridCol>
                    <a:gridCol w="2872682">
                      <a:extLst>
                        <a:ext uri="{9D8B030D-6E8A-4147-A177-3AD203B41FA5}">
                          <a16:colId xmlns:a16="http://schemas.microsoft.com/office/drawing/2014/main" val="1432542027"/>
                        </a:ext>
                      </a:extLst>
                    </a:gridCol>
                    <a:gridCol w="3225610">
                      <a:extLst>
                        <a:ext uri="{9D8B030D-6E8A-4147-A177-3AD203B41FA5}">
                          <a16:colId xmlns:a16="http://schemas.microsoft.com/office/drawing/2014/main" val="7983460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69336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zh-CN" altLang="en-US" sz="1800" b="1" kern="1200" dirty="0">
                              <a:solidFill>
                                <a:srgbClr val="FF0000"/>
                              </a:solidFill>
                            </a:rPr>
                            <a:t>查全率（</a:t>
                          </a:r>
                          <a:r>
                            <a:rPr lang="en-US" altLang="zh-CN" sz="1800" b="1" kern="1200" dirty="0">
                              <a:solidFill>
                                <a:srgbClr val="FF0000"/>
                              </a:solidFill>
                            </a:rPr>
                            <a:t>Recall</a:t>
                          </a:r>
                          <a:r>
                            <a:rPr lang="zh-CN" altLang="en-US" sz="1800" b="1" kern="1200" dirty="0">
                              <a:solidFill>
                                <a:srgbClr val="FF0000"/>
                              </a:solidFill>
                            </a:rPr>
                            <a:t>）</a:t>
                          </a:r>
                          <a:endParaRPr lang="en-US" altLang="zh-CN" sz="1800" b="1" kern="12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marL="0" algn="l" defTabSz="914400" rtl="0" eaLnBrk="1" latinLnBrk="0" hangingPunct="1"/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真阳性率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TPR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、敏感性（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Sensitivity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）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125" t="-46099" r="-224330" b="-147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所有真正为正例的样本中，被模型预测为正例的样本占比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尽可能多地找出所有相关信息的场景，如医疗诊断中的疾病筛查、信息检索中的全面搜索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6589450"/>
                      </a:ext>
                    </a:extLst>
                  </a:tr>
                  <a:tr h="609537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查准率（</a:t>
                          </a:r>
                          <a:r>
                            <a:rPr lang="en-US" altLang="zh-CN" dirty="0"/>
                            <a:t>Precision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125" t="-206000" r="-22433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所有预测为正例的样本中，真正为正例的样本占比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需要确保预测结果准确性的场景，如法律判决、金融风险评估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906091"/>
                      </a:ext>
                    </a:extLst>
                  </a:tr>
                  <a:tr h="609537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准确率（</a:t>
                          </a:r>
                          <a:r>
                            <a:rPr lang="en-US" altLang="zh-CN" dirty="0"/>
                            <a:t>Accuracy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8125" t="-306000" r="-224330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所有样本中，被正确预测的样本占比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对模型整体性能进行综合评价，正负样本分布较为均衡的场景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39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3D42F08-C812-4A3E-BCA0-EE0163A3F72E}"/>
              </a:ext>
            </a:extLst>
          </p:cNvPr>
          <p:cNvSpPr txBox="1"/>
          <p:nvPr/>
        </p:nvSpPr>
        <p:spPr>
          <a:xfrm>
            <a:off x="619912" y="1110552"/>
            <a:ext cx="1037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为什么整体性能评估不用</a:t>
            </a:r>
            <a:r>
              <a:rPr lang="en-US" altLang="zh-CN" dirty="0">
                <a:latin typeface="+mj-ea"/>
                <a:ea typeface="+mj-ea"/>
              </a:rPr>
              <a:t>Accuracy</a:t>
            </a:r>
            <a:r>
              <a:rPr lang="zh-CN" altLang="en-US" dirty="0">
                <a:latin typeface="+mj-ea"/>
                <a:ea typeface="+mj-ea"/>
              </a:rPr>
              <a:t>指标或</a:t>
            </a:r>
            <a:r>
              <a:rPr lang="en-US" altLang="zh-CN" dirty="0">
                <a:latin typeface="+mj-ea"/>
                <a:ea typeface="+mj-ea"/>
              </a:rPr>
              <a:t>ROC</a:t>
            </a:r>
            <a:r>
              <a:rPr lang="zh-CN" altLang="en-US" dirty="0">
                <a:latin typeface="+mj-ea"/>
                <a:ea typeface="+mj-ea"/>
              </a:rPr>
              <a:t>曲线？</a:t>
            </a:r>
            <a:endParaRPr lang="en-US" altLang="zh-CN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5">
                <a:extLst>
                  <a:ext uri="{FF2B5EF4-FFF2-40B4-BE49-F238E27FC236}">
                    <a16:creationId xmlns:a16="http://schemas.microsoft.com/office/drawing/2014/main" id="{17413D97-8EC8-431F-AFB0-C807B3912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489223"/>
                  </p:ext>
                </p:extLst>
              </p:nvPr>
            </p:nvGraphicFramePr>
            <p:xfrm>
              <a:off x="619912" y="3909441"/>
              <a:ext cx="10952176" cy="2948559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124434">
                      <a:extLst>
                        <a:ext uri="{9D8B030D-6E8A-4147-A177-3AD203B41FA5}">
                          <a16:colId xmlns:a16="http://schemas.microsoft.com/office/drawing/2014/main" val="208778784"/>
                        </a:ext>
                      </a:extLst>
                    </a:gridCol>
                    <a:gridCol w="3154565">
                      <a:extLst>
                        <a:ext uri="{9D8B030D-6E8A-4147-A177-3AD203B41FA5}">
                          <a16:colId xmlns:a16="http://schemas.microsoft.com/office/drawing/2014/main" val="3019404262"/>
                        </a:ext>
                      </a:extLst>
                    </a:gridCol>
                    <a:gridCol w="2440692">
                      <a:extLst>
                        <a:ext uri="{9D8B030D-6E8A-4147-A177-3AD203B41FA5}">
                          <a16:colId xmlns:a16="http://schemas.microsoft.com/office/drawing/2014/main" val="1432542027"/>
                        </a:ext>
                      </a:extLst>
                    </a:gridCol>
                    <a:gridCol w="3232485">
                      <a:extLst>
                        <a:ext uri="{9D8B030D-6E8A-4147-A177-3AD203B41FA5}">
                          <a16:colId xmlns:a16="http://schemas.microsoft.com/office/drawing/2014/main" val="798346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69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累积增益（</a:t>
                          </a:r>
                          <a:r>
                            <a:rPr lang="en-US" altLang="zh-CN" dirty="0"/>
                            <a:t>Cumulative Gain</a:t>
                          </a:r>
                          <a:r>
                            <a:rPr lang="zh-CN" altLang="en-US" dirty="0"/>
                            <a:t>）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𝑟𝑒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只关注搜索结果列表中所有结果的相关性得分的总和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能够反映搜索结果页面的总体质量，但无法评估算法的排序能力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658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折损累积率（</a:t>
                          </a:r>
                          <a:r>
                            <a:rPr lang="en-US" altLang="zh-CN" dirty="0"/>
                            <a:t>Discounted Cumulative Gain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𝐷𝐶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𝑟𝑒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𝑟𝑒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altLang="zh-CN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排名越靠前的对指标的影响越大，当相关度高的排序位置靠后时进行惩罚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考虑了结果的位置信息，更准确地评估排序算法的性能，常用于搜索引擎、推荐系统等领域的算法评估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906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b="1" dirty="0">
                              <a:solidFill>
                                <a:srgbClr val="FF0000"/>
                              </a:solidFill>
                            </a:rPr>
                            <a:t>归一化累积增率（</a:t>
                          </a: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Normalized DCG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𝑁𝐷𝐶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𝐼𝐷𝐶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b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IDCG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是理想情况下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值，此时所有结果按照相关性得分从高到低排序且最大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通过对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进行归一化处理，使其能够在不同长度的搜索结果或不同用户之间进行比较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39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5">
                <a:extLst>
                  <a:ext uri="{FF2B5EF4-FFF2-40B4-BE49-F238E27FC236}">
                    <a16:creationId xmlns:a16="http://schemas.microsoft.com/office/drawing/2014/main" id="{17413D97-8EC8-431F-AFB0-C807B3912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489223"/>
                  </p:ext>
                </p:extLst>
              </p:nvPr>
            </p:nvGraphicFramePr>
            <p:xfrm>
              <a:off x="619912" y="3909441"/>
              <a:ext cx="10952176" cy="2944432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124434">
                      <a:extLst>
                        <a:ext uri="{9D8B030D-6E8A-4147-A177-3AD203B41FA5}">
                          <a16:colId xmlns:a16="http://schemas.microsoft.com/office/drawing/2014/main" val="208778784"/>
                        </a:ext>
                      </a:extLst>
                    </a:gridCol>
                    <a:gridCol w="3154565">
                      <a:extLst>
                        <a:ext uri="{9D8B030D-6E8A-4147-A177-3AD203B41FA5}">
                          <a16:colId xmlns:a16="http://schemas.microsoft.com/office/drawing/2014/main" val="3019404262"/>
                        </a:ext>
                      </a:extLst>
                    </a:gridCol>
                    <a:gridCol w="2440692">
                      <a:extLst>
                        <a:ext uri="{9D8B030D-6E8A-4147-A177-3AD203B41FA5}">
                          <a16:colId xmlns:a16="http://schemas.microsoft.com/office/drawing/2014/main" val="1432542027"/>
                        </a:ext>
                      </a:extLst>
                    </a:gridCol>
                    <a:gridCol w="3232485">
                      <a:extLst>
                        <a:ext uri="{9D8B030D-6E8A-4147-A177-3AD203B41FA5}">
                          <a16:colId xmlns:a16="http://schemas.microsoft.com/office/drawing/2014/main" val="798346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指标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公式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969336"/>
                      </a:ext>
                    </a:extLst>
                  </a:tr>
                  <a:tr h="83623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累积增益（</a:t>
                          </a:r>
                          <a:r>
                            <a:rPr lang="en-US" altLang="zh-CN" dirty="0"/>
                            <a:t>Cumulative Gain</a:t>
                          </a:r>
                          <a:r>
                            <a:rPr lang="zh-CN" altLang="en-US" dirty="0"/>
                            <a:t>）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7568" t="-48175" r="-180502" b="-2175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只关注搜索结果列表中所有结果的相关性得分的总和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能够反映搜索结果页面的总体质量，但无法评估算法的排序能力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658945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折损累积率（</a:t>
                          </a:r>
                          <a:r>
                            <a:rPr lang="en-US" altLang="zh-CN" dirty="0"/>
                            <a:t>Discounted Cumulative Gain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7568" t="-134437" r="-180502" b="-97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排名越靠前的对指标的影响越大，当相关度高的排序位置靠后时进行惩罚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考虑了结果的位置信息，更准确地评估排序算法的性能，常用于搜索引擎、推荐系统等领域的算法评估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090609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zh-CN" altLang="en-US" b="1" dirty="0">
                              <a:solidFill>
                                <a:srgbClr val="FF0000"/>
                              </a:solidFill>
                            </a:rPr>
                            <a:t>归一化累积增率（</a:t>
                          </a:r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Normalized DCG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7568" t="-262222" r="-180502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IDCG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是理想情况下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值，此时所有结果按照相关性得分从高到低排序且最大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通过对</a:t>
                          </a:r>
                          <a:r>
                            <a:rPr lang="en-US" altLang="zh-CN" sz="1600" kern="1200" dirty="0">
                              <a:solidFill>
                                <a:schemeClr val="dk1"/>
                              </a:solidFill>
                            </a:rPr>
                            <a:t>DCG</a:t>
                          </a:r>
                          <a:r>
                            <a:rPr lang="zh-CN" altLang="en-US" sz="1600" kern="1200" dirty="0">
                              <a:solidFill>
                                <a:schemeClr val="dk1"/>
                              </a:solidFill>
                            </a:rPr>
                            <a:t>进行归一化处理，使其能够在不同长度的搜索结果或不同用户之间进行比较</a:t>
                          </a:r>
                          <a:endParaRPr lang="zh-CN" altLang="en-US" sz="16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3929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4883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0101-0BAF-4914-8EA7-54FC2A51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几种注意力机制分类方式</a:t>
            </a:r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F8D9EC13-8539-4C5B-A1FB-8A4D3E1DC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88136"/>
              </p:ext>
            </p:extLst>
          </p:nvPr>
        </p:nvGraphicFramePr>
        <p:xfrm>
          <a:off x="1524327" y="1340934"/>
          <a:ext cx="10204744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53959">
                  <a:extLst>
                    <a:ext uri="{9D8B030D-6E8A-4147-A177-3AD203B41FA5}">
                      <a16:colId xmlns:a16="http://schemas.microsoft.com/office/drawing/2014/main" val="2203520209"/>
                    </a:ext>
                  </a:extLst>
                </a:gridCol>
                <a:gridCol w="5850785">
                  <a:extLst>
                    <a:ext uri="{9D8B030D-6E8A-4147-A177-3AD203B41FA5}">
                      <a16:colId xmlns:a16="http://schemas.microsoft.com/office/drawing/2014/main" val="64520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self(intra) attention </a:t>
                      </a:r>
                      <a:r>
                        <a:rPr lang="zh-CN" altLang="en-US" dirty="0"/>
                        <a:t>编码器 解码器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inter(cross) attention </a:t>
                      </a:r>
                      <a:r>
                        <a:rPr lang="zh-CN" altLang="en-US" dirty="0"/>
                        <a:t>解码器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序列内部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数据源之间或跨模态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9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查询、键和值都来自同一个输入序列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查询来自一个输入序列，而键和值来自另一个输入序列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68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捕捉序列内部的长距离依赖关系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文本分类、情感分析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根据查询意图，平衡不同数据源或模态之间的重要性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机器翻译、问答系统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159119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BDE96A-25D6-4A79-B321-6D075E01F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568558"/>
              </p:ext>
            </p:extLst>
          </p:nvPr>
        </p:nvGraphicFramePr>
        <p:xfrm>
          <a:off x="1532878" y="4970877"/>
          <a:ext cx="8699076" cy="1508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49538">
                  <a:extLst>
                    <a:ext uri="{9D8B030D-6E8A-4147-A177-3AD203B41FA5}">
                      <a16:colId xmlns:a16="http://schemas.microsoft.com/office/drawing/2014/main" val="320227445"/>
                    </a:ext>
                  </a:extLst>
                </a:gridCol>
                <a:gridCol w="4349538">
                  <a:extLst>
                    <a:ext uri="{9D8B030D-6E8A-4147-A177-3AD203B41FA5}">
                      <a16:colId xmlns:a16="http://schemas.microsoft.com/office/drawing/2014/main" val="55433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soft attention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hard attention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2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反向传播时基于梯度进行优化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不能优化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79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确定性、参数化、可导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随机采样（蒙特卡洛），不可微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19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深度学习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强化学习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175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558058B-8C9F-4F17-BEFE-DA9EB2D6D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45440"/>
              </p:ext>
            </p:extLst>
          </p:nvPr>
        </p:nvGraphicFramePr>
        <p:xfrm>
          <a:off x="1532877" y="3332297"/>
          <a:ext cx="1020474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02372">
                  <a:extLst>
                    <a:ext uri="{9D8B030D-6E8A-4147-A177-3AD203B41FA5}">
                      <a16:colId xmlns:a16="http://schemas.microsoft.com/office/drawing/2014/main" val="218564159"/>
                    </a:ext>
                  </a:extLst>
                </a:gridCol>
                <a:gridCol w="5102372">
                  <a:extLst>
                    <a:ext uri="{9D8B030D-6E8A-4147-A177-3AD203B41FA5}">
                      <a16:colId xmlns:a16="http://schemas.microsoft.com/office/drawing/2014/main" val="204271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local attention </a:t>
                      </a:r>
                      <a:r>
                        <a:rPr lang="zh-CN" altLang="en-US" dirty="0"/>
                        <a:t>解码器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global attention </a:t>
                      </a:r>
                      <a:r>
                        <a:rPr lang="zh-CN" altLang="en-US" dirty="0"/>
                        <a:t>解码器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417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编码器的</a:t>
                      </a:r>
                      <a:r>
                        <a:rPr lang="zh-CN" altLang="en-US" sz="1800" dirty="0"/>
                        <a:t>部分位置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编码器的</a:t>
                      </a:r>
                      <a:r>
                        <a:rPr lang="zh-CN" altLang="en-US" sz="1800" dirty="0"/>
                        <a:t>所有位置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3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根据目标位置选择上下文窗口，关注窗口内状态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每个时间步都关注所有隐藏状态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72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减少计算量，提高处理长序列的效率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充分利用序列中的所有信息，计算量大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9455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5355996-47BE-43D6-B7B8-4A758286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" y="1127189"/>
            <a:ext cx="1480794" cy="19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7B75D7-F620-4B85-AA6A-2A6CE224E807}"/>
              </a:ext>
            </a:extLst>
          </p:cNvPr>
          <p:cNvSpPr txBox="1"/>
          <p:nvPr/>
        </p:nvSpPr>
        <p:spPr>
          <a:xfrm>
            <a:off x="180589" y="4970877"/>
            <a:ext cx="1223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按特征采样方式：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B8E5AD-FAD3-40A6-B5C2-97DBF274BF89}"/>
              </a:ext>
            </a:extLst>
          </p:cNvPr>
          <p:cNvSpPr txBox="1"/>
          <p:nvPr/>
        </p:nvSpPr>
        <p:spPr>
          <a:xfrm>
            <a:off x="180589" y="3332297"/>
            <a:ext cx="1223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按注意力添加位置：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1028" name="Picture 4" descr="Photo Cropping Tool | Crop a Photo Online">
            <a:extLst>
              <a:ext uri="{FF2B5EF4-FFF2-40B4-BE49-F238E27FC236}">
                <a16:creationId xmlns:a16="http://schemas.microsoft.com/office/drawing/2014/main" id="{86CF5055-2ACE-4AEF-8D1B-30E3B743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299" y="5368045"/>
            <a:ext cx="1752894" cy="111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动作按钮: 上一张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8B0FE2A-DEC6-4642-890A-27EF94C078CF}"/>
              </a:ext>
            </a:extLst>
          </p:cNvPr>
          <p:cNvSpPr/>
          <p:nvPr/>
        </p:nvSpPr>
        <p:spPr>
          <a:xfrm>
            <a:off x="4558250" y="591997"/>
            <a:ext cx="302509" cy="302509"/>
          </a:xfrm>
          <a:prstGeom prst="actionButtonRetur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8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BF6B8E2-F274-4BA3-874E-E795EC7E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作者</a:t>
            </a:r>
          </a:p>
        </p:txBody>
      </p:sp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17BA88AC-7DA0-4A74-9D7F-7800334319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8C5BD60-B314-4538-B3BA-66DA0BC26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余力</a:t>
            </a:r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ED8AFFC-DF03-48B2-A01D-36B23E0BD5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教授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BDA9467-E05B-4CB5-80C3-1229A54809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6226" y="3617765"/>
            <a:ext cx="2399135" cy="1851789"/>
          </a:xfrm>
        </p:spPr>
        <p:txBody>
          <a:bodyPr/>
          <a:lstStyle/>
          <a:p>
            <a:r>
              <a:rPr lang="zh-CN" altLang="en-US" sz="1600" dirty="0">
                <a:latin typeface="+mj-ea"/>
                <a:ea typeface="+mj-ea"/>
              </a:rPr>
              <a:t>中国人民大学 信息学院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dirty="0"/>
              <a:t>大数据分析与应用、推荐系统与智能决策、金融科技与商务智能、在线直播与网络营、机器学习与数据挖掘</a:t>
            </a:r>
          </a:p>
        </p:txBody>
      </p:sp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B67E3790-8906-4A9D-BE51-4FB20F6E33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FFAA060-3B47-4AE8-959C-D7A2EC43E0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z="1800" dirty="0"/>
              <a:t>Wei Gong</a:t>
            </a:r>
            <a:endParaRPr lang="zh-CN" altLang="en-US" sz="180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9D6FB6C-AC3F-4368-BC55-D46DB71256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硕士研究生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CDF8DF8-93BB-4E11-89E9-2DB78970B5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15667" y="3617765"/>
            <a:ext cx="2399135" cy="1439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+mj-ea"/>
                <a:ea typeface="+mj-ea"/>
              </a:rPr>
              <a:t>中国人民大学 信息学院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大数据分析、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深度学习、</a:t>
            </a:r>
            <a:br>
              <a:rPr lang="en-US" altLang="zh-CN" dirty="0">
                <a:solidFill>
                  <a:srgbClr val="333333"/>
                </a:solidFill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推荐系统、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自然语言处理</a:t>
            </a:r>
            <a:endParaRPr lang="zh-CN" altLang="en-US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2D4C8A48-CE52-49FE-8EC3-9D2F6F168E1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32CB6EB0-BBA2-403A-889F-E9916F5F2E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23817" y="2138444"/>
            <a:ext cx="1270886" cy="522087"/>
          </a:xfrm>
        </p:spPr>
        <p:txBody>
          <a:bodyPr/>
          <a:lstStyle/>
          <a:p>
            <a:r>
              <a:rPr lang="en-US" altLang="zh-CN" sz="1800" dirty="0" err="1"/>
              <a:t>Dongsong</a:t>
            </a:r>
            <a:r>
              <a:rPr lang="en-US" altLang="zh-CN" sz="1800" dirty="0"/>
              <a:t> Zhang</a:t>
            </a:r>
            <a:endParaRPr lang="zh-CN" altLang="en-US" sz="1800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839E8E1-C0F1-47C9-AB5C-E9E4558765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dirty="0"/>
              <a:t>full professor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BF846BB7-3A0D-4608-8562-4F175F0983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76269" y="3617765"/>
            <a:ext cx="2399135" cy="16609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>
                <a:latin typeface="+mj-ea"/>
                <a:ea typeface="+mj-ea"/>
              </a:rPr>
              <a:t>美 北卡罗来纳大学夏洛特分校 贝尔克商学院</a:t>
            </a:r>
            <a:endParaRPr lang="en-US" altLang="zh-CN" sz="16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社会计算、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健康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IT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移动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HCI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商业智能和在线社区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165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1A19C-8B09-48C7-AA18-5499DAB3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超图卷积</a:t>
            </a:r>
          </a:p>
        </p:txBody>
      </p:sp>
      <p:sp>
        <p:nvSpPr>
          <p:cNvPr id="4" name="动作按钮: 上一张 3">
            <a:hlinkClick r:id="rId3" action="ppaction://hlinksldjump"/>
            <a:extLst>
              <a:ext uri="{FF2B5EF4-FFF2-40B4-BE49-F238E27FC236}">
                <a16:creationId xmlns:a16="http://schemas.microsoft.com/office/drawing/2014/main" id="{4FE4A7B5-6EB8-4552-B308-743A1CCB2682}"/>
              </a:ext>
            </a:extLst>
          </p:cNvPr>
          <p:cNvSpPr/>
          <p:nvPr/>
        </p:nvSpPr>
        <p:spPr>
          <a:xfrm>
            <a:off x="2282563" y="591997"/>
            <a:ext cx="302509" cy="302509"/>
          </a:xfrm>
          <a:prstGeom prst="actionButtonRetur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BF0717-43CE-4F17-B793-A850380A3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" b="1829"/>
          <a:stretch/>
        </p:blipFill>
        <p:spPr bwMode="auto">
          <a:xfrm>
            <a:off x="8939117" y="1139390"/>
            <a:ext cx="2295065" cy="20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在这里插入图片描述">
            <a:extLst>
              <a:ext uri="{FF2B5EF4-FFF2-40B4-BE49-F238E27FC236}">
                <a16:creationId xmlns:a16="http://schemas.microsoft.com/office/drawing/2014/main" id="{FC50B40E-07E3-46D4-8407-531D3787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201" y="3168328"/>
            <a:ext cx="2628900" cy="11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90575C-10FE-4BF1-93C8-4781B6AC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73104" y="4451766"/>
            <a:ext cx="2627997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344515-0E00-4615-9926-3576C28F8F4D}"/>
                  </a:ext>
                </a:extLst>
              </p:cNvPr>
              <p:cNvSpPr txBox="1"/>
              <p:nvPr/>
            </p:nvSpPr>
            <p:spPr>
              <a:xfrm>
                <a:off x="1528916" y="1578528"/>
                <a:ext cx="7498206" cy="4153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>
                    <a:solidFill>
                      <a:srgbClr val="060607"/>
                    </a:solidFill>
                    <a:latin typeface="+mj-ea"/>
                    <a:ea typeface="+mj-ea"/>
                  </a:rPr>
                  <a:t>超图定义</a:t>
                </a:r>
                <a:r>
                  <a:rPr lang="zh-CN" altLang="en-US" b="0" i="0" dirty="0">
                    <a:solidFill>
                      <a:srgbClr val="060607"/>
                    </a:solidFill>
                    <a:effectLst/>
                    <a:latin typeface="-apple-system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  <a:ea typeface="+mj-ea"/>
                  </a:rPr>
                  <a:t>相邻、关联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：若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{ x }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是超边，则 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x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与自身相邻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两个顶点是相邻的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(adjacent)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：存在包含两个顶点的超边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两个超边是关联的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( incident)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：两个超边的交点不为空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顶点的度：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包含该顶点的超边的个数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超边的度：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超边上包含的顶点的个数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  <a:ea typeface="+mj-ea"/>
                  </a:rPr>
                  <a:t>关联矩阵和邻接矩阵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zh-CN" altLang="en-US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并且</m:t>
                    </m:r>
                    <m:nary>
                      <m:naryPr>
                        <m:chr m:val="⋃"/>
                        <m:supHide m:val="on"/>
                        <m:ctrlPr>
                          <a:rPr lang="zh-CN" altLang="en-US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（没有孤立顶点）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关联矩阵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CN" b="0" i="0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6060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𝑜𝑡h𝑒𝑟𝑠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定义邻接矩阵：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邻接矩阵 </m:t>
                    </m:r>
                    <m:r>
                      <a:rPr lang="en-US" altLang="zh-CN" b="1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b="0" i="0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即节点 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i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和 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j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共享超边的数量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344515-0E00-4615-9926-3576C28F8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6" y="1578528"/>
                <a:ext cx="7498206" cy="4153509"/>
              </a:xfrm>
              <a:prstGeom prst="rect">
                <a:avLst/>
              </a:prstGeom>
              <a:blipFill>
                <a:blip r:embed="rId7"/>
                <a:stretch>
                  <a:fillRect l="-732" t="-1028" r="-650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33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1A19C-8B09-48C7-AA18-5499DAB3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超图卷积</a:t>
            </a:r>
          </a:p>
        </p:txBody>
      </p:sp>
      <p:sp>
        <p:nvSpPr>
          <p:cNvPr id="4" name="动作按钮: 上一张 3">
            <a:hlinkClick r:id="rId3" action="ppaction://hlinksldjump"/>
            <a:extLst>
              <a:ext uri="{FF2B5EF4-FFF2-40B4-BE49-F238E27FC236}">
                <a16:creationId xmlns:a16="http://schemas.microsoft.com/office/drawing/2014/main" id="{4FE4A7B5-6EB8-4552-B308-743A1CCB2682}"/>
              </a:ext>
            </a:extLst>
          </p:cNvPr>
          <p:cNvSpPr/>
          <p:nvPr/>
        </p:nvSpPr>
        <p:spPr>
          <a:xfrm>
            <a:off x="2282563" y="591997"/>
            <a:ext cx="302509" cy="302509"/>
          </a:xfrm>
          <a:prstGeom prst="actionButtonRetur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745027-101D-4FEE-AA66-1C9A7E3A2933}"/>
                  </a:ext>
                </a:extLst>
              </p:cNvPr>
              <p:cNvSpPr txBox="1"/>
              <p:nvPr/>
            </p:nvSpPr>
            <p:spPr>
              <a:xfrm>
                <a:off x="1528916" y="1578528"/>
                <a:ext cx="10378910" cy="4673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  <a:ea typeface="+mj-ea"/>
                  </a:rPr>
                  <a:t>本文：</a:t>
                </a:r>
                <a:endParaRPr lang="en-US" altLang="zh-CN" dirty="0">
                  <a:solidFill>
                    <a:srgbClr val="060607"/>
                  </a:solidFill>
                  <a:latin typeface="+mj-ea"/>
                  <a:ea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定义邻接矩阵：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𝑯𝑾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邻接矩阵 </m:t>
                    </m:r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6060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即节点 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i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和 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j 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共享超边的加权求和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对角的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权重矩阵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 对角线的元素表示每条超边的权重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对角的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 度矩阵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 对角线的元素表示顶点的度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对角的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rgbClr val="06060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度矩阵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60607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 对角线的元素表示超边的度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endParaRPr lang="en-US" altLang="zh-CN" dirty="0">
                  <a:solidFill>
                    <a:srgbClr val="060607"/>
                  </a:solidFill>
                  <a:latin typeface="+mj-ea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</a:rPr>
                  <a:t>图卷积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b/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acc>
                              </m:e>
                              <m:sub/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</a:rPr>
                  <a:t>超图卷积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𝑯𝑾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endParaRPr lang="en-US" altLang="zh-CN" dirty="0">
                  <a:solidFill>
                    <a:srgbClr val="060607"/>
                  </a:solidFill>
                  <a:latin typeface="+mj-ea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+mj-ea"/>
                  </a:rPr>
                  <a:t>图片卷积：</a:t>
                </a:r>
                <a:r>
                  <a:rPr lang="en-US" altLang="zh-CN" b="0" dirty="0">
                    <a:solidFill>
                      <a:srgbClr val="191B1F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191B1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60607"/>
                    </a:solidFill>
                    <a:latin typeface="+mj-ea"/>
                  </a:rPr>
                  <a:t> 使用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滤波器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g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来对某个空间区域</a:t>
                </a:r>
                <a:endParaRPr lang="en-US" altLang="zh-CN" b="0" i="0" dirty="0">
                  <a:solidFill>
                    <a:srgbClr val="191B1F"/>
                  </a:solidFill>
                  <a:effectLst/>
                  <a:latin typeface="-apple-system"/>
                </a:endParaRPr>
              </a:p>
              <a:p>
                <a:r>
                  <a:rPr lang="zh-CN" altLang="en-US" b="0" i="0" dirty="0">
                    <a:solidFill>
                      <a:srgbClr val="191B1F"/>
                    </a:solidFill>
                    <a:effectLst/>
                    <a:latin typeface="-apple-system"/>
                  </a:rPr>
                  <a:t>的像素点进行加权求和，得到新的特征表示</a:t>
                </a:r>
                <a:endParaRPr lang="en-US" altLang="zh-CN" dirty="0">
                  <a:solidFill>
                    <a:srgbClr val="060607"/>
                  </a:solidFill>
                  <a:latin typeface="+mj-ea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图卷积：根据拓扑结构</a:t>
                </a:r>
                <a:r>
                  <a:rPr lang="en-US" altLang="zh-CN" dirty="0">
                    <a:solidFill>
                      <a:srgbClr val="060607"/>
                    </a:solidFill>
                    <a:latin typeface="-apple-system"/>
                  </a:rPr>
                  <a:t>g</a:t>
                </a:r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通过传播函数或聚合函数，将</a:t>
                </a:r>
                <a:endParaRPr lang="en-US" altLang="zh-CN" dirty="0">
                  <a:solidFill>
                    <a:srgbClr val="060607"/>
                  </a:solidFill>
                  <a:latin typeface="-apple-system"/>
                </a:endParaRPr>
              </a:p>
              <a:p>
                <a:r>
                  <a:rPr lang="zh-CN" altLang="en-US" dirty="0">
                    <a:solidFill>
                      <a:srgbClr val="060607"/>
                    </a:solidFill>
                    <a:latin typeface="-apple-system"/>
                  </a:rPr>
                  <a:t>邻居节点的信息聚合到当前节点上，得到新的特征表示</a:t>
                </a:r>
                <a:endParaRPr lang="en-US" altLang="zh-CN" i="1" dirty="0">
                  <a:solidFill>
                    <a:srgbClr val="060607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745027-101D-4FEE-AA66-1C9A7E3A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16" y="1578528"/>
                <a:ext cx="10378910" cy="4673844"/>
              </a:xfrm>
              <a:prstGeom prst="rect">
                <a:avLst/>
              </a:prstGeom>
              <a:blipFill>
                <a:blip r:embed="rId4"/>
                <a:stretch>
                  <a:fillRect l="-529" t="-782" b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78A0533-B85B-4548-AF03-11C3C631F8E7}"/>
              </a:ext>
            </a:extLst>
          </p:cNvPr>
          <p:cNvSpPr txBox="1"/>
          <p:nvPr/>
        </p:nvSpPr>
        <p:spPr>
          <a:xfrm>
            <a:off x="5823284" y="2990707"/>
            <a:ext cx="65" cy="322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05DDB6F-E673-4B74-9FD1-1B1F2B7A2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696319"/>
                  </p:ext>
                </p:extLst>
              </p:nvPr>
            </p:nvGraphicFramePr>
            <p:xfrm>
              <a:off x="7372035" y="3151072"/>
              <a:ext cx="2160000" cy="315000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23345557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56601325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46740313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87327684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041532733"/>
                        </a:ext>
                      </a:extLst>
                    </a:gridCol>
                  </a:tblGrid>
                  <a:tr h="6890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1322005"/>
                      </a:ext>
                    </a:extLst>
                  </a:tr>
                  <a:tr h="6890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541990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312124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880324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380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05DDB6F-E673-4B74-9FD1-1B1F2B7A2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696319"/>
                  </p:ext>
                </p:extLst>
              </p:nvPr>
            </p:nvGraphicFramePr>
            <p:xfrm>
              <a:off x="7372035" y="3151072"/>
              <a:ext cx="2160000" cy="315000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23345557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56601325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46740313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87327684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041532733"/>
                        </a:ext>
                      </a:extLst>
                    </a:gridCol>
                  </a:tblGrid>
                  <a:tr h="6890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r="-400000" b="-358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r="-300000" b="-358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r="-200000" b="-358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r="-100000" b="-358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b="-358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1322005"/>
                      </a:ext>
                    </a:extLst>
                  </a:tr>
                  <a:tr h="6890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99123" r="-400000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99123" r="-300000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99123" r="-200000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99123" r="-100000" b="-25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99123" b="-25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541990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234021" r="-4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34021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34021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234021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23402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312124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334021" r="-4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334021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34021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33402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33402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880324"/>
                      </a:ext>
                    </a:extLst>
                  </a:tr>
                  <a:tr h="5906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434021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434021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434021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43402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434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3806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6">
                <a:extLst>
                  <a:ext uri="{FF2B5EF4-FFF2-40B4-BE49-F238E27FC236}">
                    <a16:creationId xmlns:a16="http://schemas.microsoft.com/office/drawing/2014/main" id="{FA493AEB-95D8-465A-8F16-69D0A1C34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568738"/>
                  </p:ext>
                </p:extLst>
              </p:nvPr>
            </p:nvGraphicFramePr>
            <p:xfrm>
              <a:off x="9763084" y="3151072"/>
              <a:ext cx="2160000" cy="315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23345557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56601325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46740313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87327684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041532733"/>
                        </a:ext>
                      </a:extLst>
                    </a:gridCol>
                  </a:tblGrid>
                  <a:tr h="63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1322005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541990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312124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8880324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380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6">
                <a:extLst>
                  <a:ext uri="{FF2B5EF4-FFF2-40B4-BE49-F238E27FC236}">
                    <a16:creationId xmlns:a16="http://schemas.microsoft.com/office/drawing/2014/main" id="{FA493AEB-95D8-465A-8F16-69D0A1C34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568738"/>
                  </p:ext>
                </p:extLst>
              </p:nvPr>
            </p:nvGraphicFramePr>
            <p:xfrm>
              <a:off x="9763084" y="3151072"/>
              <a:ext cx="2160000" cy="315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23345557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56601325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46740313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873276845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041532733"/>
                        </a:ext>
                      </a:extLst>
                    </a:gridCol>
                  </a:tblGrid>
                  <a:tr h="63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r="-400000" b="-3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r="-300000" b="-3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r="-200000" b="-3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r="-100000" b="-3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0000" b="-39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1322005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100971" r="-400000" b="-3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00971" r="-300000" b="-3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00971" r="-200000" b="-3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100971" r="-100000" b="-3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100971" b="-3019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541990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199038" r="-400000" b="-1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99038" r="-300000" b="-1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99038" r="-200000" b="-1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199038" r="-100000" b="-1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199038" b="-199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312124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301942" r="-40000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01942" r="-30000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01942" r="-20000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01942" r="-100000" b="-1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01942" b="-100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880324"/>
                      </a:ext>
                    </a:extLst>
                  </a:tr>
                  <a:tr h="6300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t="-398077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98077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39807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9807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98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3806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8892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F8A33-2239-4866-9A93-1504300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超图的适用场景</a:t>
            </a:r>
          </a:p>
        </p:txBody>
      </p:sp>
      <p:sp>
        <p:nvSpPr>
          <p:cNvPr id="3" name="动作按钮: 上一张 2">
            <a:hlinkClick r:id="rId3" action="ppaction://hlinksldjump"/>
            <a:extLst>
              <a:ext uri="{FF2B5EF4-FFF2-40B4-BE49-F238E27FC236}">
                <a16:creationId xmlns:a16="http://schemas.microsoft.com/office/drawing/2014/main" id="{514127A1-3237-4DAA-BD96-F3AE7BAF10E1}"/>
              </a:ext>
            </a:extLst>
          </p:cNvPr>
          <p:cNvSpPr/>
          <p:nvPr/>
        </p:nvSpPr>
        <p:spPr>
          <a:xfrm>
            <a:off x="3293215" y="591997"/>
            <a:ext cx="302509" cy="302509"/>
          </a:xfrm>
          <a:prstGeom prst="actionButtonRetur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938E21-A34D-46D0-BEC2-C28698553314}"/>
              </a:ext>
            </a:extLst>
          </p:cNvPr>
          <p:cNvSpPr txBox="1"/>
          <p:nvPr/>
        </p:nvSpPr>
        <p:spPr>
          <a:xfrm>
            <a:off x="1528916" y="1578528"/>
            <a:ext cx="10378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传统图能做的，超图没必要做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组间建模问题：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多对多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高阶交互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数据稀疏性问题：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通过聚合多个节点的信息来缓解冷启动难题</a:t>
            </a:r>
            <a:endParaRPr lang="zh-CN" altLang="en-US" dirty="0">
              <a:solidFill>
                <a:srgbClr val="060607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79E0C8-EA0C-4337-B374-8F19CFE610C4}"/>
              </a:ext>
            </a:extLst>
          </p:cNvPr>
          <p:cNvSpPr txBox="1"/>
          <p:nvPr/>
        </p:nvSpPr>
        <p:spPr>
          <a:xfrm>
            <a:off x="1528916" y="3936717"/>
            <a:ext cx="10378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本文局限性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模型主要依赖于直播频道的标题来获得其初始表示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需要挖掘更多观众的隐性行为，如观众在特定直播频道的停留时间，以更准确地捕捉观众的偏好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考虑不同直播者之间的社会关系，从直播者的角度更好地代表不同的直播渠道</a:t>
            </a:r>
          </a:p>
        </p:txBody>
      </p:sp>
    </p:spTree>
    <p:extLst>
      <p:ext uri="{BB962C8B-B14F-4D97-AF65-F5344CB8AC3E}">
        <p14:creationId xmlns:p14="http://schemas.microsoft.com/office/powerpoint/2010/main" val="1781920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请老师同学们批评指正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汇报人：罗巨鹏</a:t>
            </a:r>
          </a:p>
        </p:txBody>
      </p:sp>
    </p:spTree>
    <p:extLst>
      <p:ext uri="{BB962C8B-B14F-4D97-AF65-F5344CB8AC3E}">
        <p14:creationId xmlns:p14="http://schemas.microsoft.com/office/powerpoint/2010/main" val="420088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4011E-18DA-42A7-898C-9048121BB4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引言和相关工作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2D8A69-730C-4905-A8CD-7AD0475D81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0E613-20B8-4BAE-B913-09D9CB79E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观众行为理解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91E095-738B-4A95-977B-B504576E1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与前置知识补充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619B622-E580-4F22-BFAD-62FD84AA6F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VIBM-hyper</a:t>
            </a:r>
            <a:r>
              <a:rPr lang="zh-CN" altLang="en-US" dirty="0"/>
              <a:t>模型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810FC27-E125-483E-BD60-9571D07A71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C4677F-E096-43FC-9D47-E06CB3B279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实验与评估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0CC8B16-2AAE-4A63-B0BA-77931FD1F1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1E7E29A-7DB2-44EB-A25A-33A5C0796E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知识点扩展与反思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C59496-1A63-43E7-A495-532F49492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4A12667-0188-4757-9E60-0C6AC5EA6B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ED8E9372-37D8-49AC-B551-8BC7DDF448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6823F581-9EE7-4FDC-AB9C-C7CB50011F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97235B3-DDDC-43BA-B049-B82E927D2A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D4CF400-E2E9-4C18-86FC-7A729F6424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2CD0112-25EC-42C9-BD22-13C45328FB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DDC7C21-4139-4E33-8CFC-9D6B1304E2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42EE99D5-5324-486F-A1EC-8678F718F9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3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895A-41EC-4783-A65D-90BFE60B4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179D9B-84ED-4A76-AA92-912AE4EE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552" y="3689997"/>
            <a:ext cx="5046386" cy="552357"/>
          </a:xfrm>
        </p:spPr>
        <p:txBody>
          <a:bodyPr/>
          <a:lstStyle/>
          <a:p>
            <a:r>
              <a:rPr lang="zh-CN" altLang="en-US" dirty="0"/>
              <a:t>引言和相关工作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DE650D-42B8-4027-AD79-F0B580A1F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EB16F2-01F3-431C-9E80-87EFB56F0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85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研究背景、研究意义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0A9DCA-8087-40BA-8A65-CDFA5D7BCC85}"/>
              </a:ext>
            </a:extLst>
          </p:cNvPr>
          <p:cNvSpPr txBox="1"/>
          <p:nvPr/>
        </p:nvSpPr>
        <p:spPr>
          <a:xfrm>
            <a:off x="1528917" y="1578528"/>
            <a:ext cx="94143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60607"/>
                </a:solidFill>
                <a:effectLst/>
                <a:latin typeface="+mj-ea"/>
                <a:ea typeface="+mj-ea"/>
              </a:rPr>
              <a:t>客观事实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近年来，直播流媒体因其 实时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交互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特性而越来越受欢迎。观众可以通过发送虚拟礼物、弹幕等方式与直播主播交互。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问题挖掘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面对海量的主播和频道，观众需要进行筛选。信息过载问题和频繁接触不感兴趣的频道，会影响用户体验。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相关研究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/>
              <a:t>众多研究者从视频帧和评论的关联性（内容分析）、观看历史建模（序贯决策）、用户和主播的交互行为以及行为路径（进入、停留、离开）设计了相关的直播流推荐系统。</a:t>
            </a:r>
          </a:p>
        </p:txBody>
      </p:sp>
    </p:spTree>
    <p:extLst>
      <p:ext uri="{BB962C8B-B14F-4D97-AF65-F5344CB8AC3E}">
        <p14:creationId xmlns:p14="http://schemas.microsoft.com/office/powerpoint/2010/main" val="344181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研究动机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8A1491-D791-4D05-A3B6-B8FDE7B6B1F1}"/>
              </a:ext>
            </a:extLst>
          </p:cNvPr>
          <p:cNvSpPr txBox="1"/>
          <p:nvPr/>
        </p:nvSpPr>
        <p:spPr>
          <a:xfrm>
            <a:off x="1528917" y="1578528"/>
            <a:ext cx="94143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60607"/>
                </a:solidFill>
                <a:effectLst/>
                <a:latin typeface="+mj-ea"/>
                <a:ea typeface="+mj-ea"/>
              </a:rPr>
              <a:t>存在不足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传统推荐系统基于传统图技术对交互建模，每条边仅连接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个节点，只能模拟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点对点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（观众与频道）的交互；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单个用户和直播频道之间的交互次数相较于用户数量来说是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稀疏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的，进一步削弱了点对点交互信息的可靠性。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事实基础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同一频道多个观众的相似交互行为可能代表相似偏好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F47E2-50F7-406B-9B97-1DED360493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8619" y="4007130"/>
            <a:ext cx="611505" cy="588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4727B1-1DAD-49C8-8A5D-6FBB11F8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3690" y="4772279"/>
            <a:ext cx="544830" cy="5695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95055D-D80A-4E98-A9DB-3A51FE67FD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3388" y="5484140"/>
            <a:ext cx="544830" cy="5695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38AB31-9E88-4D8E-A758-F52B306C62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7204" y="4781830"/>
            <a:ext cx="502920" cy="53467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E4B1773-FDEF-4A32-8024-440261301996}"/>
              </a:ext>
            </a:extLst>
          </p:cNvPr>
          <p:cNvSpPr txBox="1"/>
          <p:nvPr/>
        </p:nvSpPr>
        <p:spPr>
          <a:xfrm>
            <a:off x="1757700" y="6099455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dirty="0"/>
              <a:t>传统推荐系统关注的交互关系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5B10DD-9C9B-4E11-8CF7-46816C00DB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791" y="4310977"/>
            <a:ext cx="611505" cy="5886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3BC6E1-8A7A-4740-814C-12F1C9132F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061" y="4310977"/>
            <a:ext cx="544830" cy="5695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F78C63-CF7C-4BD2-A315-6E45FDDB36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061" y="5337296"/>
            <a:ext cx="544830" cy="5695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819C517-C691-40AF-A7E1-D8B599DDBF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5376" y="5326501"/>
            <a:ext cx="502920" cy="53467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9893659-4289-4773-8465-AAFC2B4376D9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2708296" y="4596092"/>
            <a:ext cx="192976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E871B3E-C44E-4290-BC13-1C7B99C7F1C4}"/>
              </a:ext>
            </a:extLst>
          </p:cNvPr>
          <p:cNvCxnSpPr/>
          <p:nvPr/>
        </p:nvCxnSpPr>
        <p:spPr>
          <a:xfrm flipV="1">
            <a:off x="2708296" y="5617966"/>
            <a:ext cx="192976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CDAF172-3749-4C8D-9E49-83548C70EB39}"/>
              </a:ext>
            </a:extLst>
          </p:cNvPr>
          <p:cNvSpPr txBox="1"/>
          <p:nvPr/>
        </p:nvSpPr>
        <p:spPr>
          <a:xfrm>
            <a:off x="6743043" y="6099455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zh-CN" dirty="0"/>
              <a:t>事实上的交互关系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B89B379-9A84-4272-91E0-CBC341DC5036}"/>
              </a:ext>
            </a:extLst>
          </p:cNvPr>
          <p:cNvCxnSpPr>
            <a:cxnSpLocks/>
            <a:stCxn id="39" idx="1"/>
            <a:endCxn id="40" idx="3"/>
          </p:cNvCxnSpPr>
          <p:nvPr/>
        </p:nvCxnSpPr>
        <p:spPr>
          <a:xfrm flipH="1" flipV="1">
            <a:off x="9468218" y="5031703"/>
            <a:ext cx="537283" cy="1746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A21D39F-2A92-4A5D-A77A-92B7DC2D19F1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10124" y="4301453"/>
            <a:ext cx="875981" cy="470826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1248DF7-5D55-4BAC-B486-98431EC283B9}"/>
              </a:ext>
            </a:extLst>
          </p:cNvPr>
          <p:cNvCxnSpPr>
            <a:cxnSpLocks/>
            <a:stCxn id="36" idx="3"/>
            <a:endCxn id="8" idx="2"/>
          </p:cNvCxnSpPr>
          <p:nvPr/>
        </p:nvCxnSpPr>
        <p:spPr>
          <a:xfrm flipV="1">
            <a:off x="7510124" y="5341874"/>
            <a:ext cx="875981" cy="468656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1F375BD8-5908-4652-92B4-A1113316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8619" y="5516207"/>
            <a:ext cx="611505" cy="58864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18C084D-0784-484B-966F-6E6D017C32E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5501" y="4781830"/>
            <a:ext cx="502920" cy="53467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5F4C280-30AC-4A5F-B3A8-C9E2A46187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3388" y="4746905"/>
            <a:ext cx="544830" cy="5695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F116B9C-E57F-46A7-8BCA-B298F0E9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3388" y="4009670"/>
            <a:ext cx="544830" cy="569595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67FF35D-E996-44E3-A113-7A5A04762C8C}"/>
              </a:ext>
            </a:extLst>
          </p:cNvPr>
          <p:cNvCxnSpPr>
            <a:cxnSpLocks/>
            <a:stCxn id="39" idx="0"/>
            <a:endCxn id="41" idx="3"/>
          </p:cNvCxnSpPr>
          <p:nvPr/>
        </p:nvCxnSpPr>
        <p:spPr>
          <a:xfrm flipH="1" flipV="1">
            <a:off x="9468218" y="4294468"/>
            <a:ext cx="788743" cy="48736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80D0134-AE5A-41B6-A9E1-784749A89D14}"/>
              </a:ext>
            </a:extLst>
          </p:cNvPr>
          <p:cNvCxnSpPr>
            <a:cxnSpLocks/>
            <a:stCxn id="39" idx="2"/>
            <a:endCxn id="9" idx="3"/>
          </p:cNvCxnSpPr>
          <p:nvPr/>
        </p:nvCxnSpPr>
        <p:spPr>
          <a:xfrm flipH="1">
            <a:off x="9468218" y="5316500"/>
            <a:ext cx="788743" cy="45243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E5BE31A-5E95-4663-8DBC-DFC432287323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510124" y="5049165"/>
            <a:ext cx="603566" cy="791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96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研究动机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370C8C-005F-4CE5-99A5-F02705D87AD6}"/>
              </a:ext>
            </a:extLst>
          </p:cNvPr>
          <p:cNvSpPr txBox="1"/>
          <p:nvPr/>
        </p:nvSpPr>
        <p:spPr>
          <a:xfrm>
            <a:off x="777240" y="1041400"/>
            <a:ext cx="6206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用户和频道根据</a:t>
            </a:r>
            <a:r>
              <a:rPr lang="zh-CN" altLang="en-US" b="1" dirty="0"/>
              <a:t>交互</a:t>
            </a:r>
            <a:r>
              <a:rPr lang="zh-CN" altLang="en-US" dirty="0"/>
              <a:t>可以进行分组（多对多）：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1103C6-FE69-460A-A917-39AEF3C7BE23}"/>
              </a:ext>
            </a:extLst>
          </p:cNvPr>
          <p:cNvSpPr txBox="1"/>
          <p:nvPr/>
        </p:nvSpPr>
        <p:spPr>
          <a:xfrm>
            <a:off x="710565" y="5638445"/>
            <a:ext cx="107784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单个用户关注多个频道，可以视作频道组。同样多个用户关注同一频道，可以视作用户组。</a:t>
            </a:r>
            <a:endParaRPr lang="en-US" altLang="zh-CN" dirty="0"/>
          </a:p>
          <a:p>
            <a:r>
              <a:rPr lang="zh-CN" altLang="en-US" dirty="0"/>
              <a:t>通过对组进行关联和刻画，可以捕捉用户和频道之间的</a:t>
            </a:r>
            <a:r>
              <a:rPr lang="zh-CN" altLang="en-US" b="1" dirty="0"/>
              <a:t>隐式</a:t>
            </a:r>
            <a:r>
              <a:rPr lang="zh-CN" altLang="en-US" dirty="0"/>
              <a:t>关联。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D00C53-E231-4BF4-8B59-FABED8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6" y="1505266"/>
            <a:ext cx="8141110" cy="41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7C28FB4E-93FF-4FFA-A380-05EA78C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研究目标，贡献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DEDAA2-314C-4819-AD8C-82C848D11401}"/>
              </a:ext>
            </a:extLst>
          </p:cNvPr>
          <p:cNvPicPr/>
          <p:nvPr/>
        </p:nvPicPr>
        <p:blipFill>
          <a:blip r:embed="rId2"/>
        </p:blipFill>
        <p:spPr>
          <a:xfrm>
            <a:off x="8592163" y="1056968"/>
            <a:ext cx="2857500" cy="2057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3D5437-BA41-4CBF-876F-B11F22D6F14D}"/>
              </a:ext>
            </a:extLst>
          </p:cNvPr>
          <p:cNvSpPr txBox="1"/>
          <p:nvPr/>
        </p:nvSpPr>
        <p:spPr>
          <a:xfrm>
            <a:off x="1528917" y="1578528"/>
            <a:ext cx="94143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060607"/>
                </a:solidFill>
                <a:effectLst/>
                <a:latin typeface="+mj-ea"/>
                <a:ea typeface="+mj-ea"/>
              </a:rPr>
              <a:t>方法引入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：刻画多对多关系</a:t>
            </a:r>
            <a:endParaRPr lang="en-US" altLang="zh-CN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超图是一种广义上的图，一条边（超边）可以连接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任意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数量的顶点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具有</a:t>
            </a:r>
            <a:r>
              <a:rPr lang="zh-CN" altLang="en-US" b="1" i="0" dirty="0">
                <a:solidFill>
                  <a:srgbClr val="060607"/>
                </a:solidFill>
                <a:effectLst/>
                <a:latin typeface="-apple-system"/>
              </a:rPr>
              <a:t>增强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表征学习的效果，特别是在节点之间复杂关系的建模方面</a:t>
            </a: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研究目标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在群体层面上对直播平台上的用户与频道之间的关联关系进行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建模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，以进行频道推荐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在群体层面上，基于用户与频道之间的交互，了解用户的偏好，并</a:t>
            </a: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推荐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相应的直播频道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060607"/>
                </a:solidFill>
                <a:latin typeface="+mj-ea"/>
                <a:ea typeface="+mj-ea"/>
              </a:rPr>
              <a:t>贡献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060607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新模型：提出了一种新的直播频道推荐模型</a:t>
            </a:r>
            <a:r>
              <a:rPr lang="en-US" altLang="zh-CN" dirty="0">
                <a:solidFill>
                  <a:srgbClr val="060607"/>
                </a:solidFill>
                <a:latin typeface="-apple-system"/>
              </a:rPr>
              <a:t>VIBM-Hyper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，首次探索本领域的超图技术；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新建模：构建了两种新型的超图来增强用户和频道的表征；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新模块：设计了超图卷积模块和行为意识注意模块，以生成用户和频道的有效表征。</a:t>
            </a:r>
          </a:p>
          <a:p>
            <a:endParaRPr lang="zh-CN" altLang="en-US" dirty="0">
              <a:solidFill>
                <a:srgbClr val="060607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3900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355e64fa-728d-41a8-81ff-ad642483029b"/>
  <p:tag name="COMMONDATA" val="eyJoZGlkIjoiM2VjMGY5ZTVkNDhlMzA2YzhjMzdkOTVkZTA3ODUzZWUifQ==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4768</Words>
  <Application>Microsoft Office PowerPoint</Application>
  <PresentationFormat>宽屏</PresentationFormat>
  <Paragraphs>458</Paragraphs>
  <Slides>33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-apple-system</vt:lpstr>
      <vt:lpstr>ElsevierGulliver</vt:lpstr>
      <vt:lpstr>Helvetica Neue</vt:lpstr>
      <vt:lpstr>KaTeX_Main</vt:lpstr>
      <vt:lpstr>KaTeX_Math</vt:lpstr>
      <vt:lpstr>Microsoft YaHei UI</vt:lpstr>
      <vt:lpstr>PingFangSC-Regular</vt:lpstr>
      <vt:lpstr>微软雅黑</vt:lpstr>
      <vt:lpstr>微软雅黑 Light</vt:lpstr>
      <vt:lpstr>Arial</vt:lpstr>
      <vt:lpstr>Calibri</vt:lpstr>
      <vt:lpstr>Cambria Math</vt:lpstr>
      <vt:lpstr>Century</vt:lpstr>
      <vt:lpstr>Century Gothic</vt:lpstr>
      <vt:lpstr>Impact</vt:lpstr>
      <vt:lpstr>Roboto Light</vt:lpstr>
      <vt:lpstr>Segoe UI</vt:lpstr>
      <vt:lpstr>Segoe UI Light</vt:lpstr>
      <vt:lpstr>Office 主题​​</vt:lpstr>
      <vt:lpstr>2_OfficePLUS</vt:lpstr>
      <vt:lpstr>1_OfficePLUS</vt:lpstr>
      <vt:lpstr>PowerPoint 演示文稿</vt:lpstr>
      <vt:lpstr>论文分享：超图推荐系统</vt:lpstr>
      <vt:lpstr>作者</vt:lpstr>
      <vt:lpstr>PowerPoint 演示文稿</vt:lpstr>
      <vt:lpstr>引言和相关工作 </vt:lpstr>
      <vt:lpstr>研究背景、研究意义</vt:lpstr>
      <vt:lpstr>研究动机</vt:lpstr>
      <vt:lpstr>研究动机</vt:lpstr>
      <vt:lpstr>研究目标，贡献</vt:lpstr>
      <vt:lpstr>相关工作</vt:lpstr>
      <vt:lpstr>观众行为理解 </vt:lpstr>
      <vt:lpstr>观众行为理解</vt:lpstr>
      <vt:lpstr>观众行为理解</vt:lpstr>
      <vt:lpstr>前置知识补充：推荐系统</vt:lpstr>
      <vt:lpstr>VIBM-hyper模型 </vt:lpstr>
      <vt:lpstr>符号和问题表述</vt:lpstr>
      <vt:lpstr>模块设计</vt:lpstr>
      <vt:lpstr>超图构造模块</vt:lpstr>
      <vt:lpstr>超图卷积模块</vt:lpstr>
      <vt:lpstr>行为感知注意力模块</vt:lpstr>
      <vt:lpstr>预测与优化模块</vt:lpstr>
      <vt:lpstr>预测与优化模块</vt:lpstr>
      <vt:lpstr>实验与评估</vt:lpstr>
      <vt:lpstr>数据集与预设问题</vt:lpstr>
      <vt:lpstr>PowerPoint 演示文稿</vt:lpstr>
      <vt:lpstr>卷积层数评估</vt:lpstr>
      <vt:lpstr>知识点扩展与反思</vt:lpstr>
      <vt:lpstr>评估指标</vt:lpstr>
      <vt:lpstr>几种注意力机制分类方式</vt:lpstr>
      <vt:lpstr>超图卷积</vt:lpstr>
      <vt:lpstr>超图卷积</vt:lpstr>
      <vt:lpstr>超图的适用场景</vt:lpstr>
      <vt:lpstr>请老师同学们批评指正!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307</dc:title>
  <dc:creator>志浩 王</dc:creator>
  <cp:keywords>51PPT模板网</cp:keywords>
  <cp:lastModifiedBy>巨鹏 罗</cp:lastModifiedBy>
  <cp:revision>1174</cp:revision>
  <dcterms:created xsi:type="dcterms:W3CDTF">2018-12-20T13:10:00Z</dcterms:created>
  <dcterms:modified xsi:type="dcterms:W3CDTF">2024-09-08T20:37:28Z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2052-12.1.0.16417</vt:lpwstr>
  </property>
  <property fmtid="{D5CDD505-2E9C-101B-9397-08002B2CF9AE}" pid="12" name="ICV">
    <vt:lpwstr>912782BE47D14097A0077E67DD951E74_13</vt:lpwstr>
  </property>
</Properties>
</file>